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5301A30-4A56-7F4D-8408-FF021EA0A4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869518E-05B1-634B-8CE7-7BE0FBE769D8}" type="datetimeFigureOut">
              <a:rPr lang="en-US" smtClean="0"/>
              <a:t>9/10/12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9518E-05B1-634B-8CE7-7BE0FBE769D8}" type="datetimeFigureOut">
              <a:rPr lang="en-US" smtClean="0"/>
              <a:t>9/10/12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5301A30-4A56-7F4D-8408-FF021EA0A4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01A30-4A56-7F4D-8408-FF021EA0A4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9518E-05B1-634B-8CE7-7BE0FBE769D8}" type="datetimeFigureOut">
              <a:rPr lang="en-US" smtClean="0"/>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01A30-4A56-7F4D-8408-FF021EA0A4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869518E-05B1-634B-8CE7-7BE0FBE769D8}" type="datetimeFigureOut">
              <a:rPr lang="en-US" smtClean="0"/>
              <a:t>9/10/12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01A30-4A56-7F4D-8408-FF021EA0A4E1}"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869518E-05B1-634B-8CE7-7BE0FBE769D8}" type="datetimeFigureOut">
              <a:rPr lang="en-US" smtClean="0"/>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01A30-4A56-7F4D-8408-FF021EA0A4E1}"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869518E-05B1-634B-8CE7-7BE0FBE769D8}" type="datetimeFigureOut">
              <a:rPr lang="en-US" smtClean="0"/>
              <a:t>9/10/12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5301A30-4A56-7F4D-8408-FF021EA0A4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72684"/>
            <a:ext cx="6477000" cy="1914144"/>
          </a:xfrm>
        </p:spPr>
        <p:txBody>
          <a:bodyPr/>
          <a:lstStyle/>
          <a:p>
            <a:pPr algn="ctr"/>
            <a:r>
              <a:rPr lang="en-US" sz="6000" dirty="0" smtClean="0"/>
              <a:t>History of Photo</a:t>
            </a:r>
            <a:br>
              <a:rPr lang="en-US" sz="6000" dirty="0" smtClean="0"/>
            </a:br>
            <a:r>
              <a:rPr lang="en-US" dirty="0" smtClean="0"/>
              <a:t/>
            </a:r>
            <a:br>
              <a:rPr lang="en-US" dirty="0" smtClean="0"/>
            </a:br>
            <a:r>
              <a:rPr lang="en-US" sz="4000" dirty="0" smtClean="0"/>
              <a:t>Part 3: 1950-Present</a:t>
            </a:r>
            <a:endParaRPr lang="en-US" sz="4000" dirty="0"/>
          </a:p>
        </p:txBody>
      </p:sp>
      <p:sp>
        <p:nvSpPr>
          <p:cNvPr id="3" name="Subtitle 2"/>
          <p:cNvSpPr>
            <a:spLocks noGrp="1"/>
          </p:cNvSpPr>
          <p:nvPr>
            <p:ph type="subTitle" idx="1"/>
          </p:nvPr>
        </p:nvSpPr>
        <p:spPr/>
        <p:txBody>
          <a:bodyPr/>
          <a:lstStyle/>
          <a:p>
            <a:pPr algn="ctr"/>
            <a:r>
              <a:rPr lang="en-US" b="1" dirty="0" smtClean="0"/>
              <a:t>Mr. Zeko-Digital Photo A</a:t>
            </a:r>
            <a:endParaRPr lang="en-US" b="1" dirty="0"/>
          </a:p>
        </p:txBody>
      </p:sp>
    </p:spTree>
    <p:extLst>
      <p:ext uri="{BB962C8B-B14F-4D97-AF65-F5344CB8AC3E}">
        <p14:creationId xmlns:p14="http://schemas.microsoft.com/office/powerpoint/2010/main" val="217948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1972: Kodak Introduces</a:t>
            </a:r>
            <a:br>
              <a:rPr lang="en-US" dirty="0" smtClean="0"/>
            </a:br>
            <a:r>
              <a:rPr lang="en-US" dirty="0" smtClean="0"/>
              <a:t>110 Format Cameras</a:t>
            </a:r>
            <a:endParaRPr lang="en-US" dirty="0"/>
          </a:p>
        </p:txBody>
      </p:sp>
      <p:pic>
        <p:nvPicPr>
          <p:cNvPr id="10" name="Content Placeholder 9" descr="3981156854_2183e661f8_z.jpg"/>
          <p:cNvPicPr>
            <a:picLocks noGrp="1" noChangeAspect="1"/>
          </p:cNvPicPr>
          <p:nvPr>
            <p:ph idx="1"/>
          </p:nvPr>
        </p:nvPicPr>
        <p:blipFill>
          <a:blip r:embed="rId2">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247630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1975: Kodak CCD</a:t>
            </a:r>
            <a:endParaRPr lang="en-US" dirty="0"/>
          </a:p>
        </p:txBody>
      </p:sp>
      <p:sp>
        <p:nvSpPr>
          <p:cNvPr id="4" name="Content Placeholder 3"/>
          <p:cNvSpPr>
            <a:spLocks noGrp="1"/>
          </p:cNvSpPr>
          <p:nvPr>
            <p:ph sz="half" idx="1"/>
          </p:nvPr>
        </p:nvSpPr>
        <p:spPr/>
        <p:txBody>
          <a:bodyPr>
            <a:normAutofit/>
          </a:bodyPr>
          <a:lstStyle/>
          <a:p>
            <a:r>
              <a:rPr lang="en-US" sz="2800" dirty="0" smtClean="0"/>
              <a:t>Steve </a:t>
            </a:r>
            <a:r>
              <a:rPr lang="en-US" sz="2800" dirty="0" err="1" smtClean="0"/>
              <a:t>Sasson</a:t>
            </a:r>
            <a:r>
              <a:rPr lang="en-US" sz="2800" dirty="0" smtClean="0"/>
              <a:t> at Kodak builds the first working CCD (charged coupled device)-based digital still camera.</a:t>
            </a:r>
            <a:endParaRPr lang="en-US" sz="2800" dirty="0"/>
          </a:p>
        </p:txBody>
      </p:sp>
      <p:pic>
        <p:nvPicPr>
          <p:cNvPr id="6" name="Content Placeholder 5" descr="11 - Steven Sasson.png"/>
          <p:cNvPicPr>
            <a:picLocks noGrp="1" noChangeAspect="1"/>
          </p:cNvPicPr>
          <p:nvPr>
            <p:ph sz="half" idx="2"/>
          </p:nvPr>
        </p:nvPicPr>
        <p:blipFill>
          <a:blip r:embed="rId2">
            <a:extLst>
              <a:ext uri="{28A0092B-C50C-407E-A947-70E740481C1C}">
                <a14:useLocalDpi xmlns:a14="http://schemas.microsoft.com/office/drawing/2010/main" val="0"/>
              </a:ext>
            </a:extLst>
          </a:blip>
          <a:srcRect t="8858" b="8858"/>
          <a:stretch>
            <a:fillRect/>
          </a:stretch>
        </p:blipFill>
        <p:spPr/>
      </p:pic>
    </p:spTree>
    <p:extLst>
      <p:ext uri="{BB962C8B-B14F-4D97-AF65-F5344CB8AC3E}">
        <p14:creationId xmlns:p14="http://schemas.microsoft.com/office/powerpoint/2010/main" val="355030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First Color Photo Show</a:t>
            </a:r>
            <a:endParaRPr lang="en-US" dirty="0"/>
          </a:p>
        </p:txBody>
      </p:sp>
      <p:sp>
        <p:nvSpPr>
          <p:cNvPr id="3" name="Content Placeholder 2"/>
          <p:cNvSpPr>
            <a:spLocks noGrp="1"/>
          </p:cNvSpPr>
          <p:nvPr>
            <p:ph sz="half" idx="1"/>
          </p:nvPr>
        </p:nvSpPr>
        <p:spPr/>
        <p:txBody>
          <a:bodyPr>
            <a:normAutofit/>
          </a:bodyPr>
          <a:lstStyle/>
          <a:p>
            <a:r>
              <a:rPr lang="en-US" sz="2800" dirty="0" smtClean="0"/>
              <a:t>American street photographer William Eggleston has first solo show of color photographs at New York’s </a:t>
            </a:r>
            <a:r>
              <a:rPr lang="en-US" sz="2800" dirty="0" err="1" smtClean="0"/>
              <a:t>MoMA</a:t>
            </a:r>
            <a:r>
              <a:rPr lang="en-US" sz="2800" dirty="0" smtClean="0"/>
              <a:t>.</a:t>
            </a:r>
            <a:endParaRPr lang="en-US" sz="2800" dirty="0"/>
          </a:p>
        </p:txBody>
      </p:sp>
      <p:pic>
        <p:nvPicPr>
          <p:cNvPr id="5" name="Content Placeholder 4" descr="4121721631_c92b87540b_o.jpg"/>
          <p:cNvPicPr>
            <a:picLocks noGrp="1" noChangeAspect="1"/>
          </p:cNvPicPr>
          <p:nvPr>
            <p:ph sz="half" idx="2"/>
          </p:nvPr>
        </p:nvPicPr>
        <p:blipFill>
          <a:blip r:embed="rId2">
            <a:extLst>
              <a:ext uri="{28A0092B-C50C-407E-A947-70E740481C1C}">
                <a14:useLocalDpi xmlns:a14="http://schemas.microsoft.com/office/drawing/2010/main" val="0"/>
              </a:ext>
            </a:extLst>
          </a:blip>
          <a:srcRect l="6047" r="6047"/>
          <a:stretch>
            <a:fillRect/>
          </a:stretch>
        </p:blipFill>
        <p:spPr/>
      </p:pic>
    </p:spTree>
    <p:extLst>
      <p:ext uri="{BB962C8B-B14F-4D97-AF65-F5344CB8AC3E}">
        <p14:creationId xmlns:p14="http://schemas.microsoft.com/office/powerpoint/2010/main" val="193940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1983: Kodak Disc Camera</a:t>
            </a:r>
            <a:endParaRPr lang="en-US" dirty="0"/>
          </a:p>
        </p:txBody>
      </p:sp>
      <p:pic>
        <p:nvPicPr>
          <p:cNvPr id="9" name="Content Placeholder 8" descr="72404089.jpg"/>
          <p:cNvPicPr>
            <a:picLocks noGrp="1" noChangeAspect="1"/>
          </p:cNvPicPr>
          <p:nvPr>
            <p:ph sz="half" idx="1"/>
          </p:nvPr>
        </p:nvPicPr>
        <p:blipFill>
          <a:blip r:embed="rId2">
            <a:extLst>
              <a:ext uri="{28A0092B-C50C-407E-A947-70E740481C1C}">
                <a14:useLocalDpi xmlns:a14="http://schemas.microsoft.com/office/drawing/2010/main" val="0"/>
              </a:ext>
            </a:extLst>
          </a:blip>
          <a:srcRect l="15222" r="15222"/>
          <a:stretch>
            <a:fillRect/>
          </a:stretch>
        </p:blipFill>
        <p:spPr/>
      </p:pic>
      <p:pic>
        <p:nvPicPr>
          <p:cNvPr id="8" name="Content Placeholder 7" descr="2782366613_c7492e71c4_z.jpg"/>
          <p:cNvPicPr>
            <a:picLocks noGrp="1" noChangeAspect="1"/>
          </p:cNvPicPr>
          <p:nvPr>
            <p:ph sz="half" idx="2"/>
          </p:nvPr>
        </p:nvPicPr>
        <p:blipFill>
          <a:blip r:embed="rId3">
            <a:extLst>
              <a:ext uri="{28A0092B-C50C-407E-A947-70E740481C1C}">
                <a14:useLocalDpi xmlns:a14="http://schemas.microsoft.com/office/drawing/2010/main" val="0"/>
              </a:ext>
            </a:extLst>
          </a:blip>
          <a:srcRect l="19576" r="19576"/>
          <a:stretch>
            <a:fillRect/>
          </a:stretch>
        </p:blipFill>
        <p:spPr/>
      </p:pic>
    </p:spTree>
    <p:extLst>
      <p:ext uri="{BB962C8B-B14F-4D97-AF65-F5344CB8AC3E}">
        <p14:creationId xmlns:p14="http://schemas.microsoft.com/office/powerpoint/2010/main" val="395125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1985: Minolta </a:t>
            </a:r>
            <a:r>
              <a:rPr lang="en-US" dirty="0" err="1" smtClean="0"/>
              <a:t>Maxxum</a:t>
            </a:r>
            <a:endParaRPr lang="en-US" dirty="0"/>
          </a:p>
        </p:txBody>
      </p:sp>
      <p:sp>
        <p:nvSpPr>
          <p:cNvPr id="3" name="Content Placeholder 2"/>
          <p:cNvSpPr>
            <a:spLocks noGrp="1"/>
          </p:cNvSpPr>
          <p:nvPr>
            <p:ph sz="half" idx="1"/>
          </p:nvPr>
        </p:nvSpPr>
        <p:spPr/>
        <p:txBody>
          <a:bodyPr>
            <a:normAutofit/>
          </a:bodyPr>
          <a:lstStyle/>
          <a:p>
            <a:r>
              <a:rPr lang="en-US" sz="2800" dirty="0" smtClean="0"/>
              <a:t>Minolta markets the world’s first autofocus SLR system called “</a:t>
            </a:r>
            <a:r>
              <a:rPr lang="en-US" sz="2800" dirty="0" err="1" smtClean="0"/>
              <a:t>Maxxum</a:t>
            </a:r>
            <a:r>
              <a:rPr lang="en-US" sz="2800" dirty="0" smtClean="0"/>
              <a:t>” in the U.S.</a:t>
            </a:r>
            <a:endParaRPr lang="en-US" sz="2800" dirty="0"/>
          </a:p>
        </p:txBody>
      </p:sp>
      <p:pic>
        <p:nvPicPr>
          <p:cNvPr id="5" name="Content Placeholder 4" descr="Minolta_Maxxum_AF_7000.jpg"/>
          <p:cNvPicPr>
            <a:picLocks noGrp="1" noChangeAspect="1"/>
          </p:cNvPicPr>
          <p:nvPr>
            <p:ph sz="half" idx="2"/>
          </p:nvPr>
        </p:nvPicPr>
        <p:blipFill>
          <a:blip r:embed="rId2">
            <a:extLst>
              <a:ext uri="{28A0092B-C50C-407E-A947-70E740481C1C}">
                <a14:useLocalDpi xmlns:a14="http://schemas.microsoft.com/office/drawing/2010/main" val="0"/>
              </a:ext>
            </a:extLst>
          </a:blip>
          <a:srcRect l="8722" r="8722"/>
          <a:stretch>
            <a:fillRect/>
          </a:stretch>
        </p:blipFill>
        <p:spPr/>
      </p:pic>
    </p:spTree>
    <p:extLst>
      <p:ext uri="{BB962C8B-B14F-4D97-AF65-F5344CB8AC3E}">
        <p14:creationId xmlns:p14="http://schemas.microsoft.com/office/powerpoint/2010/main" val="244563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1987: Canon EOS Introduced</a:t>
            </a:r>
            <a:endParaRPr lang="en-US" dirty="0"/>
          </a:p>
        </p:txBody>
      </p:sp>
      <p:pic>
        <p:nvPicPr>
          <p:cNvPr id="6" name="Content Placeholder 5" descr="Canon_EOS_650.jpg"/>
          <p:cNvPicPr>
            <a:picLocks noGrp="1" noChangeAspect="1"/>
          </p:cNvPicPr>
          <p:nvPr>
            <p:ph idx="1"/>
          </p:nvPr>
        </p:nvPicPr>
        <p:blipFill>
          <a:blip r:embed="rId2">
            <a:extLst>
              <a:ext uri="{28A0092B-C50C-407E-A947-70E740481C1C}">
                <a14:useLocalDpi xmlns:a14="http://schemas.microsoft.com/office/drawing/2010/main" val="0"/>
              </a:ext>
            </a:extLst>
          </a:blip>
          <a:srcRect t="13109" b="13109"/>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82704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1990: Adobe </a:t>
            </a:r>
            <a:r>
              <a:rPr lang="en-US" sz="4000" b="1" i="1" dirty="0" smtClean="0"/>
              <a:t>Photoshop</a:t>
            </a:r>
            <a:r>
              <a:rPr lang="en-US" sz="4000" dirty="0" smtClean="0"/>
              <a:t> Released</a:t>
            </a:r>
            <a:endParaRPr lang="en-US" sz="4000" dirty="0"/>
          </a:p>
        </p:txBody>
      </p:sp>
      <p:pic>
        <p:nvPicPr>
          <p:cNvPr id="6" name="Content Placeholder 5" descr="20_jaar_photoshop_03.jpg"/>
          <p:cNvPicPr>
            <a:picLocks noGrp="1" noChangeAspect="1"/>
          </p:cNvPicPr>
          <p:nvPr>
            <p:ph idx="1"/>
          </p:nvPr>
        </p:nvPicPr>
        <p:blipFill>
          <a:blip r:embed="rId2">
            <a:extLst>
              <a:ext uri="{28A0092B-C50C-407E-A947-70E740481C1C}">
                <a14:useLocalDpi xmlns:a14="http://schemas.microsoft.com/office/drawing/2010/main" val="0"/>
              </a:ext>
            </a:extLst>
          </a:blip>
          <a:srcRect t="11058" b="11058"/>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81312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1991: Kodak DCS-100</a:t>
            </a:r>
            <a:endParaRPr lang="en-US" dirty="0"/>
          </a:p>
        </p:txBody>
      </p:sp>
      <p:sp>
        <p:nvSpPr>
          <p:cNvPr id="4" name="Content Placeholder 3"/>
          <p:cNvSpPr>
            <a:spLocks noGrp="1"/>
          </p:cNvSpPr>
          <p:nvPr>
            <p:ph sz="half" idx="1"/>
          </p:nvPr>
        </p:nvSpPr>
        <p:spPr/>
        <p:txBody>
          <a:bodyPr>
            <a:normAutofit lnSpcReduction="10000"/>
          </a:bodyPr>
          <a:lstStyle/>
          <a:p>
            <a:r>
              <a:rPr lang="en-US" sz="2400" dirty="0" smtClean="0"/>
              <a:t>Kodak releases DCS-100-the world’s first DIGITAL SLR!</a:t>
            </a:r>
          </a:p>
          <a:p>
            <a:r>
              <a:rPr lang="en-US" sz="2400" dirty="0" smtClean="0"/>
              <a:t>It was actually a modified Nikon F3.</a:t>
            </a:r>
          </a:p>
          <a:p>
            <a:r>
              <a:rPr lang="en-US" sz="2400" dirty="0" smtClean="0"/>
              <a:t>Had a 1.3 megapixel sensor.</a:t>
            </a:r>
          </a:p>
          <a:p>
            <a:r>
              <a:rPr lang="en-US" sz="2400" dirty="0" smtClean="0"/>
              <a:t>Retailed for about $28,000!</a:t>
            </a:r>
            <a:endParaRPr lang="en-US" sz="2400" dirty="0"/>
          </a:p>
        </p:txBody>
      </p:sp>
      <p:pic>
        <p:nvPicPr>
          <p:cNvPr id="6" name="Content Placeholder 5" descr="kodak dcs100.jpg"/>
          <p:cNvPicPr>
            <a:picLocks noGrp="1" noChangeAspect="1"/>
          </p:cNvPicPr>
          <p:nvPr>
            <p:ph sz="half" idx="2"/>
          </p:nvPr>
        </p:nvPicPr>
        <p:blipFill>
          <a:blip r:embed="rId2">
            <a:extLst>
              <a:ext uri="{28A0092B-C50C-407E-A947-70E740481C1C}">
                <a14:useLocalDpi xmlns:a14="http://schemas.microsoft.com/office/drawing/2010/main" val="0"/>
              </a:ext>
            </a:extLst>
          </a:blip>
          <a:srcRect t="5261" b="5261"/>
          <a:stretch>
            <a:fillRect/>
          </a:stretch>
        </p:blipFill>
        <p:spPr/>
      </p:pic>
    </p:spTree>
    <p:extLst>
      <p:ext uri="{BB962C8B-B14F-4D97-AF65-F5344CB8AC3E}">
        <p14:creationId xmlns:p14="http://schemas.microsoft.com/office/powerpoint/2010/main" val="351418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1999: Nikon D1 SLR</a:t>
            </a:r>
            <a:endParaRPr lang="en-US" dirty="0"/>
          </a:p>
        </p:txBody>
      </p:sp>
      <p:pic>
        <p:nvPicPr>
          <p:cNvPr id="5" name="Content Placeholder 4" descr="nikon-d1-21313657.jpg"/>
          <p:cNvPicPr>
            <a:picLocks noGrp="1" noChangeAspect="1"/>
          </p:cNvPicPr>
          <p:nvPr>
            <p:ph sz="half" idx="1"/>
          </p:nvPr>
        </p:nvPicPr>
        <p:blipFill>
          <a:blip r:embed="rId2">
            <a:extLst>
              <a:ext uri="{28A0092B-C50C-407E-A947-70E740481C1C}">
                <a14:useLocalDpi xmlns:a14="http://schemas.microsoft.com/office/drawing/2010/main" val="0"/>
              </a:ext>
            </a:extLst>
          </a:blip>
          <a:srcRect l="6193" r="6193"/>
          <a:stretch>
            <a:fillRect/>
          </a:stretch>
        </p:blipFill>
        <p:spPr>
          <a:prstGeom prst="rect">
            <a:avLst/>
          </a:prstGeom>
          <a:ln>
            <a:noFill/>
          </a:ln>
          <a:effectLst>
            <a:softEdge rad="112500"/>
          </a:effectLst>
        </p:spPr>
      </p:pic>
      <p:sp>
        <p:nvSpPr>
          <p:cNvPr id="4" name="Content Placeholder 3"/>
          <p:cNvSpPr>
            <a:spLocks noGrp="1"/>
          </p:cNvSpPr>
          <p:nvPr>
            <p:ph sz="half" idx="2"/>
          </p:nvPr>
        </p:nvSpPr>
        <p:spPr/>
        <p:txBody>
          <a:bodyPr/>
          <a:lstStyle/>
          <a:p>
            <a:r>
              <a:rPr lang="en-US" dirty="0" smtClean="0"/>
              <a:t>Nikon introduces D1 SLR-the world’s first “ground-up” DIGITAL SLR-it wasn’t a modified film camera.</a:t>
            </a:r>
          </a:p>
          <a:p>
            <a:r>
              <a:rPr lang="en-US" dirty="0" smtClean="0"/>
              <a:t>It “boasted” 2.74 megapixels.</a:t>
            </a:r>
          </a:p>
          <a:p>
            <a:r>
              <a:rPr lang="en-US" dirty="0" smtClean="0"/>
              <a:t>Retailed for $6,000.-which was a lot in 1999!</a:t>
            </a:r>
            <a:endParaRPr lang="en-US" dirty="0"/>
          </a:p>
        </p:txBody>
      </p:sp>
    </p:spTree>
    <p:extLst>
      <p:ext uri="{BB962C8B-B14F-4D97-AF65-F5344CB8AC3E}">
        <p14:creationId xmlns:p14="http://schemas.microsoft.com/office/powerpoint/2010/main" val="117992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 The Camera Phone!</a:t>
            </a:r>
            <a:endParaRPr lang="en-US" dirty="0"/>
          </a:p>
        </p:txBody>
      </p:sp>
      <p:sp>
        <p:nvSpPr>
          <p:cNvPr id="3" name="Content Placeholder 2"/>
          <p:cNvSpPr>
            <a:spLocks noGrp="1"/>
          </p:cNvSpPr>
          <p:nvPr>
            <p:ph sz="half" idx="1"/>
          </p:nvPr>
        </p:nvSpPr>
        <p:spPr/>
        <p:txBody>
          <a:bodyPr/>
          <a:lstStyle/>
          <a:p>
            <a:r>
              <a:rPr lang="en-US" dirty="0" smtClean="0"/>
              <a:t>Japanese electronics manufacturer Sharp in combination with Japanese phone make, J Phone market the first camera phone.</a:t>
            </a:r>
          </a:p>
          <a:p>
            <a:r>
              <a:rPr lang="en-US" dirty="0" smtClean="0"/>
              <a:t>Was considered a “wacky” gimmick at the time.</a:t>
            </a:r>
            <a:endParaRPr lang="en-US" dirty="0"/>
          </a:p>
        </p:txBody>
      </p:sp>
      <p:pic>
        <p:nvPicPr>
          <p:cNvPr id="5" name="Content Placeholder 4" descr="123sh04s.jpg"/>
          <p:cNvPicPr>
            <a:picLocks noGrp="1" noChangeAspect="1"/>
          </p:cNvPicPr>
          <p:nvPr>
            <p:ph sz="half" idx="2"/>
          </p:nvPr>
        </p:nvPicPr>
        <p:blipFill>
          <a:blip r:embed="rId2">
            <a:extLst>
              <a:ext uri="{28A0092B-C50C-407E-A947-70E740481C1C}">
                <a14:useLocalDpi xmlns:a14="http://schemas.microsoft.com/office/drawing/2010/main" val="0"/>
              </a:ext>
            </a:extLst>
          </a:blip>
          <a:srcRect t="5096" b="5096"/>
          <a:stretch>
            <a:fillRect/>
          </a:stretch>
        </p:blipFill>
        <p:spPr/>
      </p:pic>
    </p:spTree>
    <p:extLst>
      <p:ext uri="{BB962C8B-B14F-4D97-AF65-F5344CB8AC3E}">
        <p14:creationId xmlns:p14="http://schemas.microsoft.com/office/powerpoint/2010/main" val="53449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1955: Family of Man</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American photographer Edward Steichen</a:t>
            </a:r>
            <a:r>
              <a:rPr lang="en-US" dirty="0"/>
              <a:t> </a:t>
            </a:r>
            <a:r>
              <a:rPr lang="en-US" dirty="0" smtClean="0"/>
              <a:t>curates Family of Man exhibit at New York’s </a:t>
            </a:r>
            <a:r>
              <a:rPr lang="en-US" dirty="0" err="1" smtClean="0"/>
              <a:t>MoMA</a:t>
            </a:r>
            <a:r>
              <a:rPr lang="en-US" dirty="0" smtClean="0"/>
              <a:t>.</a:t>
            </a:r>
          </a:p>
          <a:p>
            <a:r>
              <a:rPr lang="en-US" dirty="0"/>
              <a:t>The 508 photos from 68 countries representing 273 photographers </a:t>
            </a:r>
            <a:r>
              <a:rPr lang="en-US" dirty="0" smtClean="0"/>
              <a:t>were </a:t>
            </a:r>
            <a:r>
              <a:rPr lang="en-US" dirty="0"/>
              <a:t>selected from almost 2 million </a:t>
            </a:r>
            <a:r>
              <a:rPr lang="en-US" dirty="0" smtClean="0"/>
              <a:t>pictures.</a:t>
            </a:r>
          </a:p>
          <a:p>
            <a:r>
              <a:rPr lang="en-US" dirty="0" smtClean="0"/>
              <a:t>These </a:t>
            </a:r>
            <a:r>
              <a:rPr lang="en-US" dirty="0"/>
              <a:t>photos offer a striking snapshot of the human experience which lingers on birth, love, and joy, but also touches war, privation, illness and death</a:t>
            </a:r>
            <a:r>
              <a:rPr lang="en-US" dirty="0" smtClean="0"/>
              <a:t>.</a:t>
            </a:r>
          </a:p>
          <a:p>
            <a:r>
              <a:rPr lang="en-US" dirty="0" smtClean="0"/>
              <a:t> </a:t>
            </a:r>
            <a:r>
              <a:rPr lang="en-US" dirty="0"/>
              <a:t>His intention was to prove visually the universality of human experience and photography's role in its documentation.</a:t>
            </a:r>
            <a:endParaRPr lang="en-US" dirty="0" smtClean="0"/>
          </a:p>
        </p:txBody>
      </p:sp>
      <p:pic>
        <p:nvPicPr>
          <p:cNvPr id="6" name="Content Placeholder 5" descr="family_of_man_entr_inst.jpg"/>
          <p:cNvPicPr>
            <a:picLocks noGrp="1" noChangeAspect="1"/>
          </p:cNvPicPr>
          <p:nvPr>
            <p:ph sz="half" idx="2"/>
          </p:nvPr>
        </p:nvPicPr>
        <p:blipFill>
          <a:blip r:embed="rId2">
            <a:extLst>
              <a:ext uri="{28A0092B-C50C-407E-A947-70E740481C1C}">
                <a14:useLocalDpi xmlns:a14="http://schemas.microsoft.com/office/drawing/2010/main" val="0"/>
              </a:ext>
            </a:extLst>
          </a:blip>
          <a:srcRect l="2078" r="2078"/>
          <a:stretch>
            <a:fillRect/>
          </a:stretch>
        </p:blipFill>
        <p:spPr/>
      </p:pic>
    </p:spTree>
    <p:extLst>
      <p:ext uri="{BB962C8B-B14F-4D97-AF65-F5344CB8AC3E}">
        <p14:creationId xmlns:p14="http://schemas.microsoft.com/office/powerpoint/2010/main" val="270334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 Polaroid Goes Bankrupt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2001 Polaroid files for Chapter 11 bankruptcy.</a:t>
            </a:r>
          </a:p>
          <a:p>
            <a:r>
              <a:rPr lang="en-US" dirty="0" smtClean="0"/>
              <a:t>Sold </a:t>
            </a:r>
            <a:r>
              <a:rPr lang="en-US" dirty="0" err="1" smtClean="0"/>
              <a:t>assetts</a:t>
            </a:r>
            <a:r>
              <a:rPr lang="en-US" dirty="0" smtClean="0"/>
              <a:t> and reformed under Polaroid Corporation name.</a:t>
            </a:r>
          </a:p>
          <a:p>
            <a:r>
              <a:rPr lang="en-US" dirty="0" smtClean="0"/>
              <a:t>Stopped selling cameras in 2007 and stopped selling film in 2009.</a:t>
            </a:r>
          </a:p>
          <a:p>
            <a:r>
              <a:rPr lang="en-US" dirty="0" smtClean="0"/>
              <a:t>Has since reformed with Lady Gaga the new “face” of company.</a:t>
            </a:r>
            <a:endParaRPr lang="en-US" dirty="0"/>
          </a:p>
        </p:txBody>
      </p:sp>
      <p:pic>
        <p:nvPicPr>
          <p:cNvPr id="5" name="Content Placeholder 4" descr="lady-gaga-en-polaroid-300x350.jpg"/>
          <p:cNvPicPr>
            <a:picLocks noGrp="1" noChangeAspect="1"/>
          </p:cNvPicPr>
          <p:nvPr>
            <p:ph sz="half" idx="2"/>
          </p:nvPr>
        </p:nvPicPr>
        <p:blipFill>
          <a:blip r:embed="rId2">
            <a:extLst>
              <a:ext uri="{28A0092B-C50C-407E-A947-70E740481C1C}">
                <a14:useLocalDpi xmlns:a14="http://schemas.microsoft.com/office/drawing/2010/main" val="0"/>
              </a:ext>
            </a:extLst>
          </a:blip>
          <a:srcRect t="1247" b="1247"/>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41010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 Four-Thirds Format</a:t>
            </a:r>
            <a:br>
              <a:rPr lang="en-US" dirty="0" smtClean="0"/>
            </a:br>
            <a:r>
              <a:rPr lang="en-US" dirty="0" smtClean="0"/>
              <a:t>introduced by Olympus</a:t>
            </a:r>
            <a:endParaRPr lang="en-US" dirty="0"/>
          </a:p>
        </p:txBody>
      </p:sp>
      <p:pic>
        <p:nvPicPr>
          <p:cNvPr id="10" name="Content Placeholder 9" descr="Crop-Faktor.jpg"/>
          <p:cNvPicPr>
            <a:picLocks noGrp="1" noChangeAspect="1"/>
          </p:cNvPicPr>
          <p:nvPr>
            <p:ph idx="1"/>
          </p:nvPr>
        </p:nvPicPr>
        <p:blipFill>
          <a:blip r:embed="rId2">
            <a:extLst>
              <a:ext uri="{28A0092B-C50C-407E-A947-70E740481C1C}">
                <a14:useLocalDpi xmlns:a14="http://schemas.microsoft.com/office/drawing/2010/main" val="0"/>
              </a:ext>
            </a:extLst>
          </a:blip>
          <a:srcRect t="8178" b="8178"/>
          <a:stretch>
            <a:fillRect/>
          </a:stretch>
        </p:blipFill>
        <p:spPr/>
      </p:pic>
    </p:spTree>
    <p:extLst>
      <p:ext uri="{BB962C8B-B14F-4D97-AF65-F5344CB8AC3E}">
        <p14:creationId xmlns:p14="http://schemas.microsoft.com/office/powerpoint/2010/main" val="306893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 Canon Digital Rebel</a:t>
            </a:r>
            <a:endParaRPr lang="en-US" dirty="0"/>
          </a:p>
        </p:txBody>
      </p:sp>
      <p:sp>
        <p:nvSpPr>
          <p:cNvPr id="4" name="Content Placeholder 3"/>
          <p:cNvSpPr>
            <a:spLocks noGrp="1"/>
          </p:cNvSpPr>
          <p:nvPr>
            <p:ph sz="half" idx="1"/>
          </p:nvPr>
        </p:nvSpPr>
        <p:spPr/>
        <p:txBody>
          <a:bodyPr>
            <a:normAutofit/>
          </a:bodyPr>
          <a:lstStyle/>
          <a:p>
            <a:r>
              <a:rPr lang="en-US" sz="2800" dirty="0" smtClean="0"/>
              <a:t>Canon Rebel series is introduced.</a:t>
            </a:r>
          </a:p>
          <a:p>
            <a:r>
              <a:rPr lang="en-US" sz="2800" dirty="0" smtClean="0"/>
              <a:t>First digital SLR’s sold for under $1,000.</a:t>
            </a:r>
            <a:endParaRPr lang="en-US" sz="2800" dirty="0"/>
          </a:p>
        </p:txBody>
      </p:sp>
      <p:pic>
        <p:nvPicPr>
          <p:cNvPr id="6" name="Content Placeholder 5" descr="rebel-xt.jpg"/>
          <p:cNvPicPr>
            <a:picLocks noGrp="1" noChangeAspect="1"/>
          </p:cNvPicPr>
          <p:nvPr>
            <p:ph sz="half" idx="2"/>
          </p:nvPr>
        </p:nvPicPr>
        <p:blipFill>
          <a:blip r:embed="rId2">
            <a:extLst>
              <a:ext uri="{28A0092B-C50C-407E-A947-70E740481C1C}">
                <a14:useLocalDpi xmlns:a14="http://schemas.microsoft.com/office/drawing/2010/main" val="0"/>
              </a:ext>
            </a:extLst>
          </a:blip>
          <a:srcRect l="10824" r="1082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82585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Canon EOS 5D</a:t>
            </a:r>
            <a:endParaRPr lang="en-US" dirty="0"/>
          </a:p>
        </p:txBody>
      </p:sp>
      <p:sp>
        <p:nvSpPr>
          <p:cNvPr id="3" name="Content Placeholder 2"/>
          <p:cNvSpPr>
            <a:spLocks noGrp="1"/>
          </p:cNvSpPr>
          <p:nvPr>
            <p:ph sz="half" idx="1"/>
          </p:nvPr>
        </p:nvSpPr>
        <p:spPr/>
        <p:txBody>
          <a:bodyPr>
            <a:noAutofit/>
          </a:bodyPr>
          <a:lstStyle/>
          <a:p>
            <a:r>
              <a:rPr lang="en-US" sz="2400" dirty="0" smtClean="0"/>
              <a:t>First consumer-priced full-frame digital SLR, with a 24x36 mm CMOS sensor.</a:t>
            </a:r>
          </a:p>
          <a:p>
            <a:r>
              <a:rPr lang="en-US" sz="2400" dirty="0" smtClean="0"/>
              <a:t>Retails for $3,000.</a:t>
            </a:r>
            <a:endParaRPr lang="en-US" sz="2400" dirty="0"/>
          </a:p>
        </p:txBody>
      </p:sp>
      <p:pic>
        <p:nvPicPr>
          <p:cNvPr id="5" name="Content Placeholder 4" descr="EOS-5D_1.jpg"/>
          <p:cNvPicPr>
            <a:picLocks noGrp="1" noChangeAspect="1"/>
          </p:cNvPicPr>
          <p:nvPr>
            <p:ph sz="half" idx="2"/>
          </p:nvPr>
        </p:nvPicPr>
        <p:blipFill>
          <a:blip r:embed="rId2">
            <a:extLst>
              <a:ext uri="{28A0092B-C50C-407E-A947-70E740481C1C}">
                <a14:useLocalDpi xmlns:a14="http://schemas.microsoft.com/office/drawing/2010/main" val="0"/>
              </a:ext>
            </a:extLst>
          </a:blip>
          <a:srcRect l="10522" r="1052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144019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Family of Man</a:t>
            </a:r>
            <a:endParaRPr lang="en-US" dirty="0"/>
          </a:p>
        </p:txBody>
      </p:sp>
      <p:pic>
        <p:nvPicPr>
          <p:cNvPr id="7" name="Content Placeholder 6" descr="family-of-man-660x495.jpg"/>
          <p:cNvPicPr>
            <a:picLocks noGrp="1" noChangeAspect="1"/>
          </p:cNvPicPr>
          <p:nvPr>
            <p:ph idx="1"/>
          </p:nvPr>
        </p:nvPicPr>
        <p:blipFill>
          <a:blip r:embed="rId2">
            <a:extLst>
              <a:ext uri="{28A0092B-C50C-407E-A947-70E740481C1C}">
                <a14:useLocalDpi xmlns:a14="http://schemas.microsoft.com/office/drawing/2010/main" val="0"/>
              </a:ext>
            </a:extLst>
          </a:blip>
          <a:srcRect t="13027" b="13027"/>
          <a:stretch>
            <a:fillRect/>
          </a:stretch>
        </p:blipFill>
        <p:spPr/>
      </p:pic>
    </p:spTree>
    <p:extLst>
      <p:ext uri="{BB962C8B-B14F-4D97-AF65-F5344CB8AC3E}">
        <p14:creationId xmlns:p14="http://schemas.microsoft.com/office/powerpoint/2010/main" val="116809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 Man</a:t>
            </a:r>
            <a:endParaRPr lang="en-US" dirty="0"/>
          </a:p>
        </p:txBody>
      </p:sp>
      <p:pic>
        <p:nvPicPr>
          <p:cNvPr id="4" name="Content Placeholder 3" descr="0158.jpg"/>
          <p:cNvPicPr>
            <a:picLocks noGrp="1" noChangeAspect="1"/>
          </p:cNvPicPr>
          <p:nvPr>
            <p:ph idx="1"/>
          </p:nvPr>
        </p:nvPicPr>
        <p:blipFill>
          <a:blip r:embed="rId2">
            <a:extLst>
              <a:ext uri="{28A0092B-C50C-407E-A947-70E740481C1C}">
                <a14:useLocalDpi xmlns:a14="http://schemas.microsoft.com/office/drawing/2010/main" val="0"/>
              </a:ext>
            </a:extLst>
          </a:blip>
          <a:srcRect t="29430" b="29430"/>
          <a:stretch>
            <a:fillRect/>
          </a:stretch>
        </p:blipFill>
        <p:spPr/>
      </p:pic>
    </p:spTree>
    <p:extLst>
      <p:ext uri="{BB962C8B-B14F-4D97-AF65-F5344CB8AC3E}">
        <p14:creationId xmlns:p14="http://schemas.microsoft.com/office/powerpoint/2010/main" val="240152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of Man</a:t>
            </a:r>
            <a:endParaRPr lang="en-US" dirty="0"/>
          </a:p>
        </p:txBody>
      </p:sp>
      <p:pic>
        <p:nvPicPr>
          <p:cNvPr id="7" name="Content Placeholder 6" descr="5rwandanrefugees_b.jpg"/>
          <p:cNvPicPr>
            <a:picLocks noGrp="1" noChangeAspect="1"/>
          </p:cNvPicPr>
          <p:nvPr>
            <p:ph idx="1"/>
          </p:nvPr>
        </p:nvPicPr>
        <p:blipFill>
          <a:blip r:embed="rId2">
            <a:extLst>
              <a:ext uri="{28A0092B-C50C-407E-A947-70E740481C1C}">
                <a14:useLocalDpi xmlns:a14="http://schemas.microsoft.com/office/drawing/2010/main" val="0"/>
              </a:ext>
            </a:extLst>
          </a:blip>
          <a:srcRect t="8295" b="8295"/>
          <a:stretch>
            <a:fillRect/>
          </a:stretch>
        </p:blipFill>
        <p:spPr/>
      </p:pic>
    </p:spTree>
    <p:extLst>
      <p:ext uri="{BB962C8B-B14F-4D97-AF65-F5344CB8AC3E}">
        <p14:creationId xmlns:p14="http://schemas.microsoft.com/office/powerpoint/2010/main" val="365003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 Gary </a:t>
            </a:r>
            <a:r>
              <a:rPr lang="en-US" dirty="0" err="1" smtClean="0"/>
              <a:t>Winogrand</a:t>
            </a:r>
            <a:r>
              <a:rPr lang="en-US" dirty="0" smtClean="0"/>
              <a:t/>
            </a:r>
            <a:br>
              <a:rPr lang="en-US" dirty="0" smtClean="0"/>
            </a:br>
            <a:r>
              <a:rPr lang="en-US" dirty="0" smtClean="0"/>
              <a:t>Street Photography</a:t>
            </a:r>
            <a:endParaRPr lang="en-US" dirty="0"/>
          </a:p>
        </p:txBody>
      </p:sp>
      <p:sp>
        <p:nvSpPr>
          <p:cNvPr id="4" name="Content Placeholder 3"/>
          <p:cNvSpPr>
            <a:spLocks noGrp="1"/>
          </p:cNvSpPr>
          <p:nvPr>
            <p:ph sz="half" idx="1"/>
          </p:nvPr>
        </p:nvSpPr>
        <p:spPr/>
        <p:txBody>
          <a:bodyPr>
            <a:normAutofit fontScale="92500"/>
          </a:bodyPr>
          <a:lstStyle/>
          <a:p>
            <a:r>
              <a:rPr lang="en-US" dirty="0" smtClean="0"/>
              <a:t>American street photographer (1928-1984).</a:t>
            </a:r>
          </a:p>
          <a:p>
            <a:r>
              <a:rPr lang="en-US" dirty="0" err="1"/>
              <a:t>Winogrand</a:t>
            </a:r>
            <a:r>
              <a:rPr lang="en-US" dirty="0"/>
              <a:t> was known for his portrayal of American life in the early 1960s. Many of his photographs depict the social issues of his time and in the role of media in shaping attitudes. He roamed the streets of New York with his </a:t>
            </a:r>
            <a:r>
              <a:rPr lang="en-US" dirty="0" smtClean="0"/>
              <a:t>35mm Leica camera.</a:t>
            </a:r>
            <a:endParaRPr lang="en-US" dirty="0"/>
          </a:p>
        </p:txBody>
      </p:sp>
      <p:pic>
        <p:nvPicPr>
          <p:cNvPr id="6" name="Content Placeholder 5" descr="winogrand-the-teacher-e1322502247563.jpg"/>
          <p:cNvPicPr>
            <a:picLocks noGrp="1" noChangeAspect="1"/>
          </p:cNvPicPr>
          <p:nvPr>
            <p:ph sz="half" idx="2"/>
          </p:nvPr>
        </p:nvPicPr>
        <p:blipFill>
          <a:blip r:embed="rId2">
            <a:extLst>
              <a:ext uri="{28A0092B-C50C-407E-A947-70E740481C1C}">
                <a14:useLocalDpi xmlns:a14="http://schemas.microsoft.com/office/drawing/2010/main" val="0"/>
              </a:ext>
            </a:extLst>
          </a:blip>
          <a:srcRect t="9445" b="9445"/>
          <a:stretch>
            <a:fillRect/>
          </a:stretch>
        </p:blipFill>
        <p:spPr/>
      </p:pic>
    </p:spTree>
    <p:extLst>
      <p:ext uri="{BB962C8B-B14F-4D97-AF65-F5344CB8AC3E}">
        <p14:creationId xmlns:p14="http://schemas.microsoft.com/office/powerpoint/2010/main" val="236474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Gary </a:t>
            </a:r>
            <a:r>
              <a:rPr lang="en-US" dirty="0" err="1" smtClean="0"/>
              <a:t>Winogrand</a:t>
            </a:r>
            <a:endParaRPr lang="en-US" dirty="0"/>
          </a:p>
        </p:txBody>
      </p:sp>
      <p:pic>
        <p:nvPicPr>
          <p:cNvPr id="7" name="Content Placeholder 6" descr="winogrand_worlds_fair.jpg"/>
          <p:cNvPicPr>
            <a:picLocks noGrp="1" noChangeAspect="1"/>
          </p:cNvPicPr>
          <p:nvPr>
            <p:ph idx="1"/>
          </p:nvPr>
        </p:nvPicPr>
        <p:blipFill>
          <a:blip r:embed="rId2">
            <a:extLst>
              <a:ext uri="{28A0092B-C50C-407E-A947-70E740481C1C}">
                <a14:useLocalDpi xmlns:a14="http://schemas.microsoft.com/office/drawing/2010/main" val="0"/>
              </a:ext>
            </a:extLst>
          </a:blip>
          <a:srcRect t="7976" b="7976"/>
          <a:stretch>
            <a:fillRect/>
          </a:stretch>
        </p:blipFill>
        <p:spPr/>
      </p:pic>
    </p:spTree>
    <p:extLst>
      <p:ext uri="{BB962C8B-B14F-4D97-AF65-F5344CB8AC3E}">
        <p14:creationId xmlns:p14="http://schemas.microsoft.com/office/powerpoint/2010/main" val="14353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Gary </a:t>
            </a:r>
            <a:r>
              <a:rPr lang="en-US" dirty="0" err="1" smtClean="0"/>
              <a:t>Winogrand</a:t>
            </a:r>
            <a:endParaRPr lang="en-US" dirty="0"/>
          </a:p>
        </p:txBody>
      </p:sp>
      <p:pic>
        <p:nvPicPr>
          <p:cNvPr id="4" name="Content Placeholder 3" descr="winogrand22.jpg"/>
          <p:cNvPicPr>
            <a:picLocks noGrp="1" noChangeAspect="1"/>
          </p:cNvPicPr>
          <p:nvPr>
            <p:ph idx="1"/>
          </p:nvPr>
        </p:nvPicPr>
        <p:blipFill>
          <a:blip r:embed="rId2">
            <a:extLst>
              <a:ext uri="{28A0092B-C50C-407E-A947-70E740481C1C}">
                <a14:useLocalDpi xmlns:a14="http://schemas.microsoft.com/office/drawing/2010/main" val="0"/>
              </a:ext>
            </a:extLst>
          </a:blip>
          <a:srcRect t="8006" b="8006"/>
          <a:stretch>
            <a:fillRect/>
          </a:stretch>
        </p:blipFill>
        <p:spPr/>
      </p:pic>
    </p:spTree>
    <p:extLst>
      <p:ext uri="{BB962C8B-B14F-4D97-AF65-F5344CB8AC3E}">
        <p14:creationId xmlns:p14="http://schemas.microsoft.com/office/powerpoint/2010/main" val="404706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6556" y="503238"/>
            <a:ext cx="7313613" cy="868362"/>
          </a:xfrm>
        </p:spPr>
        <p:txBody>
          <a:bodyPr/>
          <a:lstStyle/>
          <a:p>
            <a:r>
              <a:rPr lang="en-US" dirty="0" smtClean="0"/>
              <a:t>1963: Polaroid Introduces</a:t>
            </a:r>
            <a:br>
              <a:rPr lang="en-US" dirty="0" smtClean="0"/>
            </a:br>
            <a:r>
              <a:rPr lang="en-US" dirty="0" smtClean="0"/>
              <a:t>Color Instant Film</a:t>
            </a:r>
            <a:endParaRPr lang="en-US" dirty="0"/>
          </a:p>
        </p:txBody>
      </p:sp>
      <p:pic>
        <p:nvPicPr>
          <p:cNvPr id="5" name="Picture 4" descr="polaroid-sx70-fil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110" y="1786996"/>
            <a:ext cx="4868334" cy="4953530"/>
          </a:xfrm>
          <a:prstGeom prst="rect">
            <a:avLst/>
          </a:prstGeom>
        </p:spPr>
      </p:pic>
    </p:spTree>
    <p:extLst>
      <p:ext uri="{BB962C8B-B14F-4D97-AF65-F5344CB8AC3E}">
        <p14:creationId xmlns:p14="http://schemas.microsoft.com/office/powerpoint/2010/main" val="177429169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1597</TotalTime>
  <Words>483</Words>
  <Application>Microsoft Macintosh PowerPoint</Application>
  <PresentationFormat>On-screen Show (4:3)</PresentationFormat>
  <Paragraphs>50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Inkwell</vt:lpstr>
      <vt:lpstr>History of Photo  Part 3: 1950-Present</vt:lpstr>
      <vt:lpstr>1955: Family of Man</vt:lpstr>
      <vt:lpstr>Family of Man</vt:lpstr>
      <vt:lpstr>Family of Man</vt:lpstr>
      <vt:lpstr>Family of Man</vt:lpstr>
      <vt:lpstr>1960: Gary Winogrand Street Photography</vt:lpstr>
      <vt:lpstr>Gary Winogrand</vt:lpstr>
      <vt:lpstr>Gary Winogrand</vt:lpstr>
      <vt:lpstr>1963: Polaroid Introduces Color Instant Film</vt:lpstr>
      <vt:lpstr>1972: Kodak Introduces 110 Format Cameras</vt:lpstr>
      <vt:lpstr>1975: Kodak CCD</vt:lpstr>
      <vt:lpstr>1976: First Color Photo Show</vt:lpstr>
      <vt:lpstr>1983: Kodak Disc Camera</vt:lpstr>
      <vt:lpstr>1985: Minolta Maxxum</vt:lpstr>
      <vt:lpstr>1987: Canon EOS Introduced</vt:lpstr>
      <vt:lpstr>1990: Adobe Photoshop Released</vt:lpstr>
      <vt:lpstr>1991: Kodak DCS-100</vt:lpstr>
      <vt:lpstr>1999: Nikon D1 SLR</vt:lpstr>
      <vt:lpstr>2000: The Camera Phone!</vt:lpstr>
      <vt:lpstr>2001: Polaroid Goes Bankrupt</vt:lpstr>
      <vt:lpstr>2003: Four-Thirds Format introduced by Olympus</vt:lpstr>
      <vt:lpstr>2003: Canon Digital Rebel</vt:lpstr>
      <vt:lpstr>2005: Canon EOS 5D</vt:lpstr>
    </vt:vector>
  </TitlesOfParts>
  <Company>El Rancho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Photo  Part 3: 1950-Present</dc:title>
  <dc:creator>Paul Zeko</dc:creator>
  <cp:lastModifiedBy>Paul Zeko</cp:lastModifiedBy>
  <cp:revision>18</cp:revision>
  <dcterms:created xsi:type="dcterms:W3CDTF">2012-09-10T17:35:38Z</dcterms:created>
  <dcterms:modified xsi:type="dcterms:W3CDTF">2012-09-11T20:13:20Z</dcterms:modified>
</cp:coreProperties>
</file>