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5" r:id="rId22"/>
    <p:sldId id="272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50" autoAdjust="0"/>
  </p:normalViewPr>
  <p:slideViewPr>
    <p:cSldViewPr snapToGrid="0" snapToObjects="1">
      <p:cViewPr varScale="1">
        <p:scale>
          <a:sx n="117" d="100"/>
          <a:sy n="117" d="100"/>
        </p:scale>
        <p:origin x="-1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33DBED-8FD7-EE47-8A0E-BE75B8F00DAC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183E95-5C99-5E4B-9238-7A0467B7A4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gif"/><Relationship Id="rId3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b="1" dirty="0" smtClean="0"/>
              <a:t>History of Photography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Part 1-Ancient Times-1900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Mr. Zeko: Digital Photography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Daguerreotype 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Fed a desire for portraits.</a:t>
            </a:r>
          </a:p>
          <a:p>
            <a:r>
              <a:rPr lang="en-US" dirty="0" smtClean="0"/>
              <a:t>Prices were high, but cost was little deterrent.</a:t>
            </a:r>
          </a:p>
          <a:p>
            <a:r>
              <a:rPr lang="en-US" dirty="0" smtClean="0"/>
              <a:t>Quickly became a big business-not just in France but everywhere!</a:t>
            </a:r>
          </a:p>
        </p:txBody>
      </p:sp>
      <p:pic>
        <p:nvPicPr>
          <p:cNvPr id="5" name="Content Placeholder 4" descr="31990_Sister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1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758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Daguerreotype 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Long exposure required subject stillness.</a:t>
            </a:r>
          </a:p>
          <a:p>
            <a:r>
              <a:rPr lang="en-US" dirty="0" smtClean="0"/>
              <a:t>Stiff people or stiff process?</a:t>
            </a:r>
          </a:p>
          <a:p>
            <a:r>
              <a:rPr lang="en-US" dirty="0" smtClean="0"/>
              <a:t>Nearly 500,000 portraits made in Massachusetts in 1845.</a:t>
            </a:r>
          </a:p>
          <a:p>
            <a:r>
              <a:rPr lang="en-US" dirty="0" smtClean="0"/>
              <a:t>Image: Emily Dickinson-1847</a:t>
            </a:r>
            <a:endParaRPr lang="en-US" dirty="0"/>
          </a:p>
        </p:txBody>
      </p:sp>
      <p:pic>
        <p:nvPicPr>
          <p:cNvPr id="5" name="Content Placeholder 4" descr="Emily_Dickinson_daguerreotype_croppe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r="1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08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Meanwhile in England</a:t>
            </a:r>
            <a:r>
              <a:rPr lang="en-US" sz="4000" dirty="0" smtClean="0"/>
              <a:t>…</a:t>
            </a:r>
            <a:br>
              <a:rPr lang="en-US" sz="4000" dirty="0" smtClean="0"/>
            </a:br>
            <a:r>
              <a:rPr lang="en-US" sz="4000" dirty="0" smtClean="0"/>
              <a:t>William Henry Fox Talbot</a:t>
            </a:r>
            <a:endParaRPr lang="en-US" sz="4000" dirty="0"/>
          </a:p>
        </p:txBody>
      </p:sp>
      <p:pic>
        <p:nvPicPr>
          <p:cNvPr id="5" name="Content Placeholder 4" descr="wilian fox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r="1687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British aristocrat.</a:t>
            </a:r>
          </a:p>
          <a:p>
            <a:r>
              <a:rPr lang="en-US" dirty="0" smtClean="0"/>
              <a:t>Loves to draw, but he’s slow and uneven of skill.</a:t>
            </a:r>
          </a:p>
          <a:p>
            <a:r>
              <a:rPr lang="en-US" dirty="0" smtClean="0"/>
              <a:t>Uses camera obscura to make pictures.</a:t>
            </a:r>
          </a:p>
          <a:p>
            <a:r>
              <a:rPr lang="en-US" dirty="0" smtClean="0"/>
              <a:t>Wants to make pictures automatically.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9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William Henry Fox Talbot</a:t>
            </a:r>
            <a:endParaRPr lang="en-US" sz="4000" dirty="0"/>
          </a:p>
        </p:txBody>
      </p:sp>
      <p:pic>
        <p:nvPicPr>
          <p:cNvPr id="5" name="Content Placeholder 4" descr="talbot_courtyard_scen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r="190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Puts his paper in the back of a camera.</a:t>
            </a:r>
          </a:p>
          <a:p>
            <a:r>
              <a:rPr lang="en-US" dirty="0" smtClean="0"/>
              <a:t>Produces first “negative” image in </a:t>
            </a:r>
            <a:r>
              <a:rPr lang="en-US" b="1" dirty="0" smtClean="0"/>
              <a:t>1834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Negative placed in contact with another piece of sensitized paper to produce positive image.</a:t>
            </a:r>
          </a:p>
          <a:p>
            <a:r>
              <a:rPr lang="en-US" dirty="0" smtClean="0"/>
              <a:t>Prints were called “</a:t>
            </a:r>
            <a:r>
              <a:rPr lang="en-US" b="1" dirty="0" err="1" smtClean="0"/>
              <a:t>calotypes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0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 Talbot Images</a:t>
            </a:r>
            <a:endParaRPr lang="en-US" dirty="0"/>
          </a:p>
        </p:txBody>
      </p:sp>
      <p:pic>
        <p:nvPicPr>
          <p:cNvPr id="6" name="Content Placeholder 5" descr="Henry_Fox_Talbot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r="17176"/>
          <a:stretch>
            <a:fillRect/>
          </a:stretch>
        </p:blipFill>
        <p:spPr/>
      </p:pic>
      <p:pic>
        <p:nvPicPr>
          <p:cNvPr id="5" name="Content Placeholder 4" descr="019_william-henry-fox-talbot_theredlis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r="18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901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Photography hits problem…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Daguerreotypes</a:t>
            </a:r>
            <a:r>
              <a:rPr lang="en-US" dirty="0" smtClean="0"/>
              <a:t>: Sharp- one-of-kind images. or……….</a:t>
            </a:r>
            <a:r>
              <a:rPr lang="en-US" b="1" dirty="0" smtClean="0"/>
              <a:t>Calotype</a:t>
            </a:r>
            <a:r>
              <a:rPr lang="en-US" dirty="0"/>
              <a:t>: Multiple copies </a:t>
            </a:r>
            <a:r>
              <a:rPr lang="en-US" dirty="0" smtClean="0"/>
              <a:t>of </a:t>
            </a:r>
            <a:r>
              <a:rPr lang="en-US" dirty="0"/>
              <a:t>fuzzy images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Solution: Wet-plate collodion negatives-allowed negatives on glass plates, allowing multiple prints that were sharp.</a:t>
            </a:r>
          </a:p>
          <a:p>
            <a:r>
              <a:rPr lang="en-US" dirty="0" smtClean="0"/>
              <a:t>Invented in 1851 by </a:t>
            </a:r>
            <a:r>
              <a:rPr lang="en-US" b="1" dirty="0" smtClean="0"/>
              <a:t>British photographer, Frederick Scott Archer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DSarch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8" b="8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54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Wet-Plate </a:t>
            </a:r>
            <a:r>
              <a:rPr lang="en-US" sz="4800" dirty="0" err="1" smtClean="0"/>
              <a:t>Collodian</a:t>
            </a:r>
            <a:r>
              <a:rPr lang="en-US" sz="4800" dirty="0" smtClean="0"/>
              <a:t> Prints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Sphinx &amp; Pyramids-1851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Maxime</a:t>
            </a:r>
            <a:r>
              <a:rPr lang="en-US" dirty="0" smtClean="0"/>
              <a:t> du Camp</a:t>
            </a:r>
            <a:endParaRPr lang="en-US" dirty="0"/>
          </a:p>
        </p:txBody>
      </p:sp>
      <p:pic>
        <p:nvPicPr>
          <p:cNvPr id="5" name="Picture 4" descr="md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93" y="2209800"/>
            <a:ext cx="3237067" cy="4305299"/>
          </a:xfrm>
          <a:prstGeom prst="rect">
            <a:avLst/>
          </a:prstGeom>
        </p:spPr>
      </p:pic>
      <p:pic>
        <p:nvPicPr>
          <p:cNvPr id="6" name="Picture 5" descr="001_maxime-du-camp_theredli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" y="2713736"/>
            <a:ext cx="4385300" cy="32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6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r>
              <a:rPr lang="en-US" dirty="0" smtClean="0"/>
              <a:t>Photography: 1861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000" y="1323104"/>
            <a:ext cx="3937000" cy="2687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Maxwell created the image of the tartan ribbon shown here by photographing it three times through red, blue, and yellow filters, then recombining the images into one color composite.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Scottish Physicist James Clerk Maxwell.</a:t>
            </a:r>
          </a:p>
          <a:p>
            <a:endParaRPr lang="en-US" dirty="0"/>
          </a:p>
        </p:txBody>
      </p:sp>
      <p:pic>
        <p:nvPicPr>
          <p:cNvPr id="3" name="Picture 2" descr="James_clerk_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61" y="2667000"/>
            <a:ext cx="2879545" cy="3873500"/>
          </a:xfrm>
          <a:prstGeom prst="rect">
            <a:avLst/>
          </a:prstGeom>
        </p:spPr>
      </p:pic>
      <p:pic>
        <p:nvPicPr>
          <p:cNvPr id="6" name="Picture 5" descr="tartan_ribb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95004"/>
            <a:ext cx="3276600" cy="26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Mathew Brady &amp; Staff</a:t>
            </a:r>
            <a:br>
              <a:rPr lang="en-US" dirty="0" smtClean="0"/>
            </a:br>
            <a:r>
              <a:rPr lang="en-US" sz="3600" dirty="0" smtClean="0"/>
              <a:t>American Civil War 1861-1865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Mathew Brady often called the “father of photojournalism.”</a:t>
            </a:r>
          </a:p>
          <a:p>
            <a:r>
              <a:rPr lang="en-US" dirty="0" smtClean="0"/>
              <a:t>Most images taken by his staff.</a:t>
            </a:r>
          </a:p>
          <a:p>
            <a:r>
              <a:rPr lang="en-US" dirty="0" smtClean="0"/>
              <a:t>Photos shot before or after conflicts-not during.</a:t>
            </a:r>
          </a:p>
          <a:p>
            <a:r>
              <a:rPr lang="en-US" dirty="0" smtClean="0"/>
              <a:t>Exposed more than 7,000 negatives.</a:t>
            </a:r>
            <a:endParaRPr lang="en-US" dirty="0"/>
          </a:p>
        </p:txBody>
      </p:sp>
      <p:pic>
        <p:nvPicPr>
          <p:cNvPr id="5" name="Content Placeholder 4" descr="Mathew_Brad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" b="6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242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Brady: Civil War</a:t>
            </a:r>
            <a:endParaRPr lang="en-US" dirty="0"/>
          </a:p>
        </p:txBody>
      </p:sp>
      <p:pic>
        <p:nvPicPr>
          <p:cNvPr id="7" name="Content Placeholder 6" descr="6a00d8341c009153ef00e5503e32a48834-640w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 b="54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44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Pre-History: Camera Obscura</a:t>
            </a:r>
            <a:endParaRPr lang="en-US" sz="4000" dirty="0"/>
          </a:p>
        </p:txBody>
      </p:sp>
      <p:pic>
        <p:nvPicPr>
          <p:cNvPr id="7" name="Content Placeholder 6" descr="camera-obscura-154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 r="16575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First recorded description by Arabian scholars c, 900 A.D.</a:t>
            </a:r>
          </a:p>
          <a:p>
            <a:r>
              <a:rPr lang="en-US" dirty="0" smtClean="0"/>
              <a:t>Light is focused by small  hole in a darkened room,</a:t>
            </a:r>
          </a:p>
          <a:p>
            <a:r>
              <a:rPr lang="en-US" dirty="0" smtClean="0"/>
              <a:t>Forms a picture on the back wall.</a:t>
            </a:r>
          </a:p>
          <a:p>
            <a:r>
              <a:rPr lang="en-US" dirty="0"/>
              <a:t> </a:t>
            </a:r>
            <a:r>
              <a:rPr lang="en-US" dirty="0" smtClean="0"/>
              <a:t>Known as “Camera Obscura”-Italian for “dark chamber”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3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Brady: Portrait of Ulysses S. Grant</a:t>
            </a:r>
            <a:endParaRPr lang="en-US" sz="4000" dirty="0"/>
          </a:p>
        </p:txBody>
      </p:sp>
      <p:pic>
        <p:nvPicPr>
          <p:cNvPr id="6" name="Content Placeholder 5" descr="General-Ulysses-Gra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3" b="151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7750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Brady’s Images: Realities of War</a:t>
            </a:r>
            <a:endParaRPr lang="en-US" sz="4000" dirty="0"/>
          </a:p>
        </p:txBody>
      </p:sp>
      <p:pic>
        <p:nvPicPr>
          <p:cNvPr id="5" name="Content Placeholder 4" descr="Dead Confed Petersburg 1865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r="9804"/>
          <a:stretch>
            <a:fillRect/>
          </a:stretch>
        </p:blipFill>
        <p:spPr/>
      </p:pic>
      <p:pic>
        <p:nvPicPr>
          <p:cNvPr id="8" name="Content Placeholder 7" descr="CIVIL WAR 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r="20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5626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Period of Wet </a:t>
            </a:r>
            <a:r>
              <a:rPr lang="en-US" sz="3600" dirty="0" smtClean="0"/>
              <a:t>Plate Photography:</a:t>
            </a:r>
            <a:br>
              <a:rPr lang="en-US" sz="3600" dirty="0" smtClean="0"/>
            </a:br>
            <a:r>
              <a:rPr lang="en-US" sz="3600" dirty="0" smtClean="0"/>
              <a:t> American </a:t>
            </a:r>
            <a:r>
              <a:rPr lang="en-US" sz="3600" dirty="0" smtClean="0"/>
              <a:t>West (1870’s)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William Henry </a:t>
            </a:r>
            <a:r>
              <a:rPr lang="en-US" dirty="0" smtClean="0"/>
              <a:t>Jackson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Carried heavy equipment on mules.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Tim O’Sullivan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U.S. Congress sent photographers to document the West.</a:t>
            </a:r>
          </a:p>
        </p:txBody>
      </p:sp>
      <p:pic>
        <p:nvPicPr>
          <p:cNvPr id="9" name="Picture 8" descr="Jackson_Yosem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2245385"/>
            <a:ext cx="3880180" cy="3016840"/>
          </a:xfrm>
          <a:prstGeom prst="rect">
            <a:avLst/>
          </a:prstGeom>
        </p:spPr>
      </p:pic>
      <p:pic>
        <p:nvPicPr>
          <p:cNvPr id="5" name="Picture 4" descr="4327896444_0ba2f46a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46" y="2330224"/>
            <a:ext cx="3962164" cy="29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Jackson: Wyoming</a:t>
            </a:r>
            <a:endParaRPr lang="en-US" dirty="0"/>
          </a:p>
        </p:txBody>
      </p:sp>
      <p:pic>
        <p:nvPicPr>
          <p:cNvPr id="7" name="Content Placeholder 6" descr="WHJMtMor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" b="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5502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Eadweard Muybridge</a:t>
            </a:r>
            <a:br>
              <a:rPr lang="en-US" dirty="0" smtClean="0"/>
            </a:br>
            <a:r>
              <a:rPr lang="en-US" sz="2400" dirty="0" smtClean="0"/>
              <a:t>Stopping Motion: The beginning of movies</a:t>
            </a:r>
            <a:endParaRPr lang="en-US" sz="2400" dirty="0"/>
          </a:p>
        </p:txBody>
      </p:sp>
      <p:pic>
        <p:nvPicPr>
          <p:cNvPr id="7" name="Content Placeholder 6" descr="eadweard-j-muybridge-portrait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r="19099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Born in England.</a:t>
            </a:r>
          </a:p>
          <a:p>
            <a:r>
              <a:rPr lang="en-US" dirty="0" smtClean="0"/>
              <a:t>Experimented with time-sequences photography</a:t>
            </a:r>
          </a:p>
          <a:p>
            <a:r>
              <a:rPr lang="en-US" dirty="0" smtClean="0"/>
              <a:t>Asked to settle bet between Leland Stanford (University founder) and another rich San Franciscan.</a:t>
            </a:r>
          </a:p>
          <a:p>
            <a:r>
              <a:rPr lang="en-US" b="1" dirty="0" smtClean="0"/>
              <a:t>“Do a horse’s four hooves ever leave the ground at once?”</a:t>
            </a:r>
          </a:p>
          <a:p>
            <a:r>
              <a:rPr lang="en-US" dirty="0" smtClean="0"/>
              <a:t>Set up 12 cameras around the track with trip wires that fired the cameras.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9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Muybridge: Stopping Motion</a:t>
            </a:r>
            <a:endParaRPr lang="en-US" sz="4000" dirty="0"/>
          </a:p>
        </p:txBody>
      </p:sp>
      <p:pic>
        <p:nvPicPr>
          <p:cNvPr id="9" name="Content Placeholder 8" descr="rp-f-f006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4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7090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Eastman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Born in Waterville, New York.</a:t>
            </a:r>
          </a:p>
          <a:p>
            <a:r>
              <a:rPr lang="en-US" dirty="0" smtClean="0"/>
              <a:t>At age 24 sets up Eastman Dry Plate Company in Rochester, New York.</a:t>
            </a:r>
          </a:p>
          <a:p>
            <a:r>
              <a:rPr lang="en-US" dirty="0" smtClean="0"/>
              <a:t>In 1884 takes out patent for “roll film”</a:t>
            </a:r>
          </a:p>
          <a:p>
            <a:r>
              <a:rPr lang="en-US" dirty="0" smtClean="0"/>
              <a:t>In 1888 first Kodak camera contains a 20 foot roll of paper.</a:t>
            </a:r>
          </a:p>
          <a:p>
            <a:r>
              <a:rPr lang="en-US" dirty="0" smtClean="0"/>
              <a:t>In 1889 improved Kodak camera has roll of film instead of paper.</a:t>
            </a:r>
          </a:p>
          <a:p>
            <a:endParaRPr lang="en-US" dirty="0"/>
          </a:p>
        </p:txBody>
      </p:sp>
      <p:pic>
        <p:nvPicPr>
          <p:cNvPr id="6" name="Content Placeholder 5" descr="AP210101010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b="2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6780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Kodak Brownie: 1900</a:t>
            </a:r>
            <a:endParaRPr lang="en-US" dirty="0"/>
          </a:p>
        </p:txBody>
      </p:sp>
      <p:pic>
        <p:nvPicPr>
          <p:cNvPr id="6" name="Content Placeholder 5" descr="a0727_mi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r="11824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Slogan- “You press the button, we do the rest.”</a:t>
            </a:r>
          </a:p>
          <a:p>
            <a:r>
              <a:rPr lang="en-US" dirty="0" smtClean="0"/>
              <a:t>First model had an initial cost of $1.</a:t>
            </a:r>
          </a:p>
          <a:p>
            <a:r>
              <a:rPr lang="en-US" dirty="0" smtClean="0"/>
              <a:t>Popularized low-cost photography-introduced the idea of the “snapshot.”</a:t>
            </a:r>
          </a:p>
          <a:p>
            <a:r>
              <a:rPr lang="en-US" dirty="0" smtClean="0"/>
              <a:t>Brought photography to the masses.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4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Pre-History: Portable Camera Obscura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16</a:t>
            </a:r>
            <a:r>
              <a:rPr lang="en-US" baseline="30000" dirty="0" smtClean="0"/>
              <a:t>th</a:t>
            </a:r>
            <a:r>
              <a:rPr lang="en-US" dirty="0" smtClean="0"/>
              <a:t> century Italian artists shrunk the large chamber to a portable box, replaced the pinhole opening with a lens, added a mirror to invert the image and a translucent ground glass screen to display it. They traced the projected image by hand.</a:t>
            </a:r>
            <a:endParaRPr lang="en-US" dirty="0"/>
          </a:p>
        </p:txBody>
      </p:sp>
      <p:pic>
        <p:nvPicPr>
          <p:cNvPr id="5" name="Content Placeholder 4" descr="Camera-Obscura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r="13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58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Nicephore Niepce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French inventor</a:t>
            </a:r>
          </a:p>
          <a:p>
            <a:r>
              <a:rPr lang="en-US" dirty="0" smtClean="0"/>
              <a:t>1820’s –experiments with making pictures using “bitumen of Judea” (asphalt) coated on a metal plate.</a:t>
            </a:r>
          </a:p>
          <a:p>
            <a:r>
              <a:rPr lang="en-US" dirty="0" smtClean="0"/>
              <a:t>He called them “heliographs” </a:t>
            </a:r>
          </a:p>
          <a:p>
            <a:r>
              <a:rPr lang="en-US" dirty="0" smtClean="0"/>
              <a:t>(Helios = sun)</a:t>
            </a:r>
            <a:endParaRPr lang="en-US" dirty="0"/>
          </a:p>
        </p:txBody>
      </p:sp>
      <p:pic>
        <p:nvPicPr>
          <p:cNvPr id="5" name="Content Placeholder 4" descr="NiepceJN179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r="109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294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First Recorded Image:1826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View outside Niepce’s garden window.</a:t>
            </a:r>
          </a:p>
          <a:p>
            <a:r>
              <a:rPr lang="en-US" dirty="0" smtClean="0"/>
              <a:t>First known photograph-1826</a:t>
            </a:r>
          </a:p>
          <a:p>
            <a:r>
              <a:rPr lang="en-US" dirty="0" smtClean="0"/>
              <a:t>Bitumen-coated plate in portable camera obscura.</a:t>
            </a:r>
          </a:p>
          <a:p>
            <a:r>
              <a:rPr lang="en-US" dirty="0" smtClean="0"/>
              <a:t>Eight-hour exposure.</a:t>
            </a:r>
            <a:endParaRPr lang="en-US" dirty="0"/>
          </a:p>
        </p:txBody>
      </p:sp>
      <p:pic>
        <p:nvPicPr>
          <p:cNvPr id="5" name="Content Placeholder 4" descr="_joseph_nicephore_niepce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r="21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20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Louis Jacques </a:t>
            </a:r>
            <a:r>
              <a:rPr lang="en-US" sz="4000" dirty="0" err="1" smtClean="0"/>
              <a:t>Mande</a:t>
            </a:r>
            <a:r>
              <a:rPr lang="en-US" sz="4000" dirty="0" smtClean="0"/>
              <a:t> Daguerre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Parisian artist and businessman.</a:t>
            </a:r>
          </a:p>
          <a:p>
            <a:r>
              <a:rPr lang="en-US" dirty="0" smtClean="0"/>
              <a:t>Was interested in a faster way to make pictures.</a:t>
            </a:r>
          </a:p>
          <a:p>
            <a:endParaRPr lang="en-US" dirty="0"/>
          </a:p>
        </p:txBody>
      </p:sp>
      <p:pic>
        <p:nvPicPr>
          <p:cNvPr id="5" name="Content Placeholder 4" descr="louis-daguerre-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r="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401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Niepce and Daguerre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1829-Niepce and Daguerre form partnership.</a:t>
            </a:r>
          </a:p>
          <a:p>
            <a:r>
              <a:rPr lang="en-US" dirty="0" smtClean="0"/>
              <a:t>Process is refined:</a:t>
            </a:r>
          </a:p>
          <a:p>
            <a:pPr lvl="1"/>
            <a:r>
              <a:rPr lang="en-US" dirty="0" smtClean="0"/>
              <a:t>Copper sheet</a:t>
            </a:r>
          </a:p>
          <a:p>
            <a:pPr lvl="1"/>
            <a:r>
              <a:rPr lang="en-US" dirty="0" smtClean="0"/>
              <a:t>Plated with silver</a:t>
            </a:r>
          </a:p>
          <a:p>
            <a:pPr lvl="1"/>
            <a:r>
              <a:rPr lang="en-US" dirty="0" smtClean="0"/>
              <a:t>Fumed over heated iodine</a:t>
            </a:r>
          </a:p>
          <a:p>
            <a:pPr lvl="1"/>
            <a:r>
              <a:rPr lang="en-US" dirty="0" smtClean="0"/>
              <a:t>Exposed in camera </a:t>
            </a:r>
          </a:p>
        </p:txBody>
      </p:sp>
      <p:pic>
        <p:nvPicPr>
          <p:cNvPr id="5" name="Content Placeholder 4" descr="mN424050000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r="17627"/>
          <a:stretch>
            <a:fillRect/>
          </a:stretch>
        </p:blipFill>
        <p:spPr>
          <a:scene3d>
            <a:camera prst="orthographicFront">
              <a:rot lat="0" lon="1049999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9247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First Person to Appear in Photograph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believed to be the first photograph of a person (taken by Louis Daguerre in 1838).  The street was likely full of people – all in motion and not captured in the long </a:t>
            </a:r>
            <a:r>
              <a:rPr lang="en-US" dirty="0" smtClean="0"/>
              <a:t>exposure.</a:t>
            </a:r>
            <a:endParaRPr lang="en-US" dirty="0"/>
          </a:p>
        </p:txBody>
      </p:sp>
      <p:pic>
        <p:nvPicPr>
          <p:cNvPr id="5" name="Content Placeholder 4" descr="first-pers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57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Daguerreotype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January 7</a:t>
            </a:r>
            <a:r>
              <a:rPr lang="en-US" baseline="30000" dirty="0" smtClean="0"/>
              <a:t>th</a:t>
            </a:r>
            <a:r>
              <a:rPr lang="en-US" dirty="0" smtClean="0"/>
              <a:t>, 1839 Louis Daguerre announces the invention of the “Daguerreotype” to the French Academy of Sciences.</a:t>
            </a:r>
            <a:endParaRPr lang="en-US" dirty="0"/>
          </a:p>
        </p:txBody>
      </p:sp>
      <p:pic>
        <p:nvPicPr>
          <p:cNvPr id="5" name="Content Placeholder 4" descr="history_first_daugerrotype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r="19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0282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1537</TotalTime>
  <Words>792</Words>
  <Application>Microsoft Macintosh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Venture</vt:lpstr>
      <vt:lpstr>History of Photography Part 1-Ancient Times-1900</vt:lpstr>
      <vt:lpstr>Pre-History: Camera Obscura</vt:lpstr>
      <vt:lpstr>Pre-History: Portable Camera Obscura</vt:lpstr>
      <vt:lpstr>Joseph Nicephore Niepce</vt:lpstr>
      <vt:lpstr>First Recorded Image:1826</vt:lpstr>
      <vt:lpstr>Louis Jacques Mande Daguerre</vt:lpstr>
      <vt:lpstr>Niepce and Daguerre</vt:lpstr>
      <vt:lpstr>First Person to Appear in Photograph</vt:lpstr>
      <vt:lpstr>Daguerreotype</vt:lpstr>
      <vt:lpstr>Daguerreotype Mania</vt:lpstr>
      <vt:lpstr>Daguerreotype Mania</vt:lpstr>
      <vt:lpstr>Meanwhile in England… William Henry Fox Talbot</vt:lpstr>
      <vt:lpstr>William Henry Fox Talbot</vt:lpstr>
      <vt:lpstr>Fox Talbot Images</vt:lpstr>
      <vt:lpstr>Photography hits problem…</vt:lpstr>
      <vt:lpstr>Wet-Plate Collodian Prints </vt:lpstr>
      <vt:lpstr>Color Photography: 1861</vt:lpstr>
      <vt:lpstr>Mathew Brady &amp; Staff American Civil War 1861-1865</vt:lpstr>
      <vt:lpstr>Brady: Civil War</vt:lpstr>
      <vt:lpstr>Brady: Portrait of Ulysses S. Grant</vt:lpstr>
      <vt:lpstr>Brady’s Images: Realities of War</vt:lpstr>
      <vt:lpstr>Period of Wet Plate Photography:  American West (1870’s)</vt:lpstr>
      <vt:lpstr>Jackson: Wyoming</vt:lpstr>
      <vt:lpstr>Eadweard Muybridge Stopping Motion: The beginning of movies</vt:lpstr>
      <vt:lpstr>Muybridge: Stopping Motion</vt:lpstr>
      <vt:lpstr>George Eastman</vt:lpstr>
      <vt:lpstr>Kodak Brownie: 1900</vt:lpstr>
    </vt:vector>
  </TitlesOfParts>
  <Company>El Rancho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Photography</dc:title>
  <dc:creator>Paul Zeko</dc:creator>
  <cp:lastModifiedBy>Paul Zeko</cp:lastModifiedBy>
  <cp:revision>32</cp:revision>
  <dcterms:created xsi:type="dcterms:W3CDTF">2012-09-04T15:50:47Z</dcterms:created>
  <dcterms:modified xsi:type="dcterms:W3CDTF">2012-09-05T18:03:58Z</dcterms:modified>
</cp:coreProperties>
</file>