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7" r:id="rId11"/>
    <p:sldId id="281" r:id="rId12"/>
    <p:sldId id="270" r:id="rId13"/>
    <p:sldId id="282" r:id="rId14"/>
    <p:sldId id="283" r:id="rId15"/>
    <p:sldId id="285" r:id="rId16"/>
    <p:sldId id="286" r:id="rId17"/>
    <p:sldId id="287" r:id="rId18"/>
    <p:sldId id="288" r:id="rId19"/>
    <p:sldId id="272" r:id="rId20"/>
    <p:sldId id="284" r:id="rId21"/>
    <p:sldId id="289" r:id="rId22"/>
    <p:sldId id="290" r:id="rId23"/>
    <p:sldId id="291" r:id="rId24"/>
    <p:sldId id="292" r:id="rId25"/>
    <p:sldId id="274" r:id="rId26"/>
    <p:sldId id="276" r:id="rId27"/>
    <p:sldId id="275" r:id="rId28"/>
    <p:sldId id="294" r:id="rId29"/>
    <p:sldId id="295" r:id="rId30"/>
    <p:sldId id="297"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6" d="100"/>
          <a:sy n="116" d="100"/>
        </p:scale>
        <p:origin x="-19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36636D-D922-432D-A958-524484B5923D}" type="datetimeFigureOut">
              <a:rPr lang="en-US" smtClean="0"/>
              <a:pPr/>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36636D-D922-432D-A958-524484B5923D}" type="datetimeFigureOut">
              <a:rPr lang="en-US" smtClean="0"/>
              <a:pPr/>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36636D-D922-432D-A958-524484B5923D}" type="datetimeFigureOut">
              <a:rPr lang="en-US" smtClean="0"/>
              <a:pPr/>
              <a:t>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36636D-D922-432D-A958-524484B5923D}" type="datetimeFigureOut">
              <a:rPr lang="en-US" smtClean="0"/>
              <a:pPr/>
              <a:t>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6636D-D922-432D-A958-524484B5923D}" type="datetimeFigureOut">
              <a:rPr lang="en-US" smtClean="0"/>
              <a:pPr/>
              <a:t>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8FB93-0A08-4E7D-8E63-9EFA29F1E093}"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Light" TargetMode="External"/><Relationship Id="rId4" Type="http://schemas.openxmlformats.org/officeDocument/2006/relationships/hyperlink" Target="http://en.wikipedia.org/wiki/Photographic_film" TargetMode="External"/><Relationship Id="rId5" Type="http://schemas.openxmlformats.org/officeDocument/2006/relationships/hyperlink" Target="http://en.wikipedia.org/wiki/Image_sensor" TargetMode="External"/><Relationship Id="rId6" Type="http://schemas.openxmlformats.org/officeDocument/2006/relationships/hyperlink" Target="http://en.wikipedia.org/wiki/Photograph" TargetMode="External"/><Relationship Id="rId1" Type="http://schemas.openxmlformats.org/officeDocument/2006/relationships/slideLayout" Target="../slideLayouts/slideLayout2.xml"/><Relationship Id="rId2" Type="http://schemas.openxmlformats.org/officeDocument/2006/relationships/hyperlink" Target="http://en.wikipedia.org/wiki/Photograph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Mr. Zeko: Digital Photo A</a:t>
            </a:r>
            <a:endParaRPr lang="en-US" dirty="0"/>
          </a:p>
        </p:txBody>
      </p:sp>
      <p:sp>
        <p:nvSpPr>
          <p:cNvPr id="3" name="Subtitle 2"/>
          <p:cNvSpPr>
            <a:spLocks noGrp="1"/>
          </p:cNvSpPr>
          <p:nvPr>
            <p:ph type="subTitle" idx="1"/>
          </p:nvPr>
        </p:nvSpPr>
        <p:spPr/>
        <p:txBody>
          <a:bodyPr>
            <a:normAutofit/>
          </a:bodyPr>
          <a:lstStyle/>
          <a:p>
            <a:r>
              <a:rPr lang="en-US" sz="4400" dirty="0" smtClean="0"/>
              <a:t>Camera </a:t>
            </a:r>
            <a:r>
              <a:rPr lang="en-US" sz="4400" dirty="0" smtClean="0"/>
              <a:t>Basics</a:t>
            </a:r>
            <a:endParaRPr lang="en-US" sz="4400" dirty="0"/>
          </a:p>
        </p:txBody>
      </p:sp>
    </p:spTree>
    <p:extLst>
      <p:ext uri="{BB962C8B-B14F-4D97-AF65-F5344CB8AC3E}">
        <p14:creationId xmlns:p14="http://schemas.microsoft.com/office/powerpoint/2010/main" val="6020192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684"/>
            <a:ext cx="8229600" cy="1466516"/>
          </a:xfrm>
        </p:spPr>
        <p:txBody>
          <a:bodyPr>
            <a:normAutofit fontScale="90000"/>
          </a:bodyPr>
          <a:lstStyle/>
          <a:p>
            <a:r>
              <a:rPr lang="en-US" dirty="0" smtClean="0"/>
              <a:t>Exposure Triangle: </a:t>
            </a:r>
            <a:br>
              <a:rPr lang="en-US" dirty="0" smtClean="0"/>
            </a:br>
            <a:r>
              <a:rPr lang="en-US" dirty="0" smtClean="0"/>
              <a:t>3 controls effect exposure:</a:t>
            </a:r>
            <a:endParaRPr lang="en-US" dirty="0"/>
          </a:p>
        </p:txBody>
      </p:sp>
      <p:sp>
        <p:nvSpPr>
          <p:cNvPr id="6" name="Content Placeholder 5"/>
          <p:cNvSpPr>
            <a:spLocks noGrp="1"/>
          </p:cNvSpPr>
          <p:nvPr>
            <p:ph sz="half" idx="1"/>
          </p:nvPr>
        </p:nvSpPr>
        <p:spPr/>
        <p:txBody>
          <a:bodyPr>
            <a:normAutofit/>
          </a:bodyPr>
          <a:lstStyle/>
          <a:p>
            <a:r>
              <a:rPr lang="en-US" sz="4400" dirty="0" smtClean="0"/>
              <a:t>Aperture</a:t>
            </a:r>
          </a:p>
          <a:p>
            <a:r>
              <a:rPr lang="en-US" sz="4400" dirty="0" smtClean="0"/>
              <a:t>Shutter</a:t>
            </a:r>
          </a:p>
          <a:p>
            <a:r>
              <a:rPr lang="en-US" sz="4400" dirty="0" smtClean="0"/>
              <a:t>ISO</a:t>
            </a:r>
            <a:endParaRPr lang="en-US" sz="4400" dirty="0"/>
          </a:p>
        </p:txBody>
      </p:sp>
      <p:pic>
        <p:nvPicPr>
          <p:cNvPr id="8" name="Content Placeholder 7" descr="exposure-triangle.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a:xfrm>
            <a:off x="4224421" y="1600200"/>
            <a:ext cx="4462379" cy="5000882"/>
          </a:xfrm>
        </p:spPr>
      </p:pic>
    </p:spTree>
    <p:extLst>
      <p:ext uri="{BB962C8B-B14F-4D97-AF65-F5344CB8AC3E}">
        <p14:creationId xmlns:p14="http://schemas.microsoft.com/office/powerpoint/2010/main" val="181350067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Aperture</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The </a:t>
            </a:r>
            <a:r>
              <a:rPr lang="en-US" dirty="0"/>
              <a:t>opening in a photographic lens that admits the </a:t>
            </a:r>
            <a:r>
              <a:rPr lang="en-US" dirty="0" smtClean="0"/>
              <a:t>light.</a:t>
            </a:r>
          </a:p>
          <a:p>
            <a:r>
              <a:rPr lang="en-US" dirty="0" smtClean="0"/>
              <a:t>The </a:t>
            </a:r>
            <a:r>
              <a:rPr lang="en-US" b="1" i="1" u="sng" dirty="0" smtClean="0"/>
              <a:t>size</a:t>
            </a:r>
            <a:r>
              <a:rPr lang="en-US" dirty="0" smtClean="0"/>
              <a:t> of the opening at the time photo is taken.</a:t>
            </a:r>
          </a:p>
          <a:p>
            <a:r>
              <a:rPr lang="en-US" dirty="0" smtClean="0"/>
              <a:t>It is measured in f-stops.</a:t>
            </a:r>
          </a:p>
          <a:p>
            <a:r>
              <a:rPr lang="en-US" dirty="0" smtClean="0"/>
              <a:t>Typical f-stops: 1.4, 2, 2.8, 4, 5.6, 8, 11, 16, 22</a:t>
            </a:r>
          </a:p>
          <a:p>
            <a:r>
              <a:rPr lang="en-US" dirty="0" smtClean="0"/>
              <a:t>Aperture is measured in fractions-thus the smaller the number, the larger the opening.</a:t>
            </a:r>
            <a:endParaRPr lang="en-US" dirty="0"/>
          </a:p>
        </p:txBody>
      </p:sp>
    </p:spTree>
    <p:extLst>
      <p:ext uri="{BB962C8B-B14F-4D97-AF65-F5344CB8AC3E}">
        <p14:creationId xmlns:p14="http://schemas.microsoft.com/office/powerpoint/2010/main" val="19213175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Aperture/f-stop table</a:t>
            </a:r>
            <a:endParaRPr lang="en-US" dirty="0"/>
          </a:p>
        </p:txBody>
      </p:sp>
      <p:pic>
        <p:nvPicPr>
          <p:cNvPr id="4" name="Content Placeholder 3" descr="aperture1.jpg"/>
          <p:cNvPicPr>
            <a:picLocks noGrp="1" noChangeAspect="1"/>
          </p:cNvPicPr>
          <p:nvPr>
            <p:ph idx="1"/>
          </p:nvPr>
        </p:nvPicPr>
        <p:blipFill>
          <a:blip r:embed="rId2">
            <a:extLst>
              <a:ext uri="{28A0092B-C50C-407E-A947-70E740481C1C}">
                <a14:useLocalDpi xmlns:a14="http://schemas.microsoft.com/office/drawing/2010/main" val="0"/>
              </a:ext>
            </a:extLst>
          </a:blip>
          <a:srcRect t="11973" b="11973"/>
          <a:stretch>
            <a:fillRect/>
          </a:stretch>
        </p:blipFill>
        <p:spPr/>
      </p:pic>
    </p:spTree>
    <p:extLst>
      <p:ext uri="{BB962C8B-B14F-4D97-AF65-F5344CB8AC3E}">
        <p14:creationId xmlns:p14="http://schemas.microsoft.com/office/powerpoint/2010/main" val="27673659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Aperture/Depth of Field</a:t>
            </a:r>
            <a:endParaRPr lang="en-US" dirty="0"/>
          </a:p>
        </p:txBody>
      </p:sp>
      <p:pic>
        <p:nvPicPr>
          <p:cNvPr id="4" name="Content Placeholder 3" descr="19_1.jpg"/>
          <p:cNvPicPr>
            <a:picLocks noGrp="1" noChangeAspect="1"/>
          </p:cNvPicPr>
          <p:nvPr>
            <p:ph idx="1"/>
          </p:nvPr>
        </p:nvPicPr>
        <p:blipFill>
          <a:blip r:embed="rId2">
            <a:extLst>
              <a:ext uri="{28A0092B-C50C-407E-A947-70E740481C1C}">
                <a14:useLocalDpi xmlns:a14="http://schemas.microsoft.com/office/drawing/2010/main" val="0"/>
              </a:ext>
            </a:extLst>
          </a:blip>
          <a:srcRect t="1852" b="1852"/>
          <a:stretch>
            <a:fillRect/>
          </a:stretch>
        </p:blipFill>
        <p:spPr/>
      </p:pic>
    </p:spTree>
    <p:extLst>
      <p:ext uri="{BB962C8B-B14F-4D97-AF65-F5344CB8AC3E}">
        <p14:creationId xmlns:p14="http://schemas.microsoft.com/office/powerpoint/2010/main" val="15905103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545" y="-22072"/>
            <a:ext cx="8229600" cy="873612"/>
          </a:xfrm>
        </p:spPr>
        <p:txBody>
          <a:bodyPr/>
          <a:lstStyle/>
          <a:p>
            <a:r>
              <a:rPr lang="en-US" dirty="0" smtClean="0"/>
              <a:t>Aperture/Depth of Field-2</a:t>
            </a:r>
            <a:endParaRPr lang="en-US" dirty="0"/>
          </a:p>
        </p:txBody>
      </p:sp>
      <p:pic>
        <p:nvPicPr>
          <p:cNvPr id="5" name="Picture 4" descr="aperture-chart-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6597" y="873612"/>
            <a:ext cx="6288935" cy="5911599"/>
          </a:xfrm>
          <a:prstGeom prst="rect">
            <a:avLst/>
          </a:prstGeom>
        </p:spPr>
      </p:pic>
    </p:spTree>
    <p:extLst>
      <p:ext uri="{BB962C8B-B14F-4D97-AF65-F5344CB8AC3E}">
        <p14:creationId xmlns:p14="http://schemas.microsoft.com/office/powerpoint/2010/main" val="3346264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Shallow Depth of Field</a:t>
            </a:r>
            <a:endParaRPr lang="en-US" dirty="0"/>
          </a:p>
        </p:txBody>
      </p:sp>
      <p:pic>
        <p:nvPicPr>
          <p:cNvPr id="4" name="Content Placeholder 3" descr="2870905547_63f152b822.jp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Tree>
    <p:extLst>
      <p:ext uri="{BB962C8B-B14F-4D97-AF65-F5344CB8AC3E}">
        <p14:creationId xmlns:p14="http://schemas.microsoft.com/office/powerpoint/2010/main" val="6782534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4526" y="93579"/>
            <a:ext cx="8229600" cy="909638"/>
          </a:xfrm>
        </p:spPr>
        <p:txBody>
          <a:bodyPr/>
          <a:lstStyle/>
          <a:p>
            <a:r>
              <a:rPr lang="en-US" dirty="0" smtClean="0"/>
              <a:t>Shallow Depth of Field</a:t>
            </a:r>
            <a:endParaRPr lang="en-US" dirty="0"/>
          </a:p>
        </p:txBody>
      </p:sp>
      <p:pic>
        <p:nvPicPr>
          <p:cNvPr id="7" name="Picture 6" descr="380328900_7e5365ff4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080" y="895684"/>
            <a:ext cx="5828632" cy="5828632"/>
          </a:xfrm>
          <a:prstGeom prst="rect">
            <a:avLst/>
          </a:prstGeom>
        </p:spPr>
      </p:pic>
    </p:spTree>
    <p:extLst>
      <p:ext uri="{BB962C8B-B14F-4D97-AF65-F5344CB8AC3E}">
        <p14:creationId xmlns:p14="http://schemas.microsoft.com/office/powerpoint/2010/main" val="16066430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Depth of Field</a:t>
            </a:r>
            <a:endParaRPr lang="en-US" dirty="0"/>
          </a:p>
        </p:txBody>
      </p:sp>
      <p:pic>
        <p:nvPicPr>
          <p:cNvPr id="4" name="Content Placeholder 3" descr="3248052086_b152088a0c_z.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583968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Depth of Field</a:t>
            </a:r>
            <a:endParaRPr lang="en-US" dirty="0"/>
          </a:p>
        </p:txBody>
      </p:sp>
      <p:pic>
        <p:nvPicPr>
          <p:cNvPr id="4" name="Content Placeholder 3" descr="2depthoffield-deep.jpg"/>
          <p:cNvPicPr>
            <a:picLocks noGrp="1" noChangeAspect="1"/>
          </p:cNvPicPr>
          <p:nvPr>
            <p:ph idx="1"/>
          </p:nvPr>
        </p:nvPicPr>
        <p:blipFill>
          <a:blip r:embed="rId2">
            <a:extLst>
              <a:ext uri="{28A0092B-C50C-407E-A947-70E740481C1C}">
                <a14:useLocalDpi xmlns:a14="http://schemas.microsoft.com/office/drawing/2010/main" val="0"/>
              </a:ext>
            </a:extLst>
          </a:blip>
          <a:srcRect t="8958" b="8958"/>
          <a:stretch>
            <a:fillRect/>
          </a:stretch>
        </p:blipFill>
        <p:spPr/>
      </p:pic>
    </p:spTree>
    <p:extLst>
      <p:ext uri="{BB962C8B-B14F-4D97-AF65-F5344CB8AC3E}">
        <p14:creationId xmlns:p14="http://schemas.microsoft.com/office/powerpoint/2010/main" val="103845646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937" y="1"/>
            <a:ext cx="8229600" cy="828842"/>
          </a:xfrm>
        </p:spPr>
        <p:txBody>
          <a:bodyPr>
            <a:normAutofit fontScale="90000"/>
          </a:bodyPr>
          <a:lstStyle/>
          <a:p>
            <a:r>
              <a:rPr lang="en-US" dirty="0" smtClean="0"/>
              <a:t>Shutter Speed</a:t>
            </a:r>
            <a:endParaRPr lang="en-US" dirty="0"/>
          </a:p>
        </p:txBody>
      </p:sp>
      <p:sp>
        <p:nvSpPr>
          <p:cNvPr id="3" name="Content Placeholder 2"/>
          <p:cNvSpPr>
            <a:spLocks noGrp="1"/>
          </p:cNvSpPr>
          <p:nvPr>
            <p:ph idx="1"/>
          </p:nvPr>
        </p:nvSpPr>
        <p:spPr>
          <a:xfrm>
            <a:off x="457200" y="1029368"/>
            <a:ext cx="8229600" cy="5694948"/>
          </a:xfrm>
        </p:spPr>
        <p:txBody>
          <a:bodyPr>
            <a:normAutofit fontScale="32500" lnSpcReduction="20000"/>
          </a:bodyPr>
          <a:lstStyle/>
          <a:p>
            <a:r>
              <a:rPr lang="en-US" sz="7400" dirty="0" smtClean="0"/>
              <a:t>Shutter speed is how </a:t>
            </a:r>
            <a:r>
              <a:rPr lang="en-US" sz="7400" b="1" i="1" u="sng" dirty="0" smtClean="0"/>
              <a:t>long</a:t>
            </a:r>
            <a:r>
              <a:rPr lang="en-US" sz="7400" dirty="0" smtClean="0"/>
              <a:t> the shutter is open when taking a photograph.</a:t>
            </a:r>
          </a:p>
          <a:p>
            <a:r>
              <a:rPr lang="en-US" sz="7400" dirty="0"/>
              <a:t>The longer the shutter speed, the more light is recorded; conversely, the shorter the shutter speed, the less light is recorded. </a:t>
            </a:r>
            <a:endParaRPr lang="en-US" sz="7400" dirty="0" smtClean="0"/>
          </a:p>
          <a:p>
            <a:r>
              <a:rPr lang="en-US" sz="7400" dirty="0" smtClean="0"/>
              <a:t>Typical shutter speeds: 1000, 500, 250, 125, 60, 30, 15, 8, 4, 2, 1, 1”</a:t>
            </a:r>
          </a:p>
          <a:p>
            <a:r>
              <a:rPr lang="en-US" sz="7400" dirty="0" smtClean="0"/>
              <a:t>Shutter speeds are measured in fractions of seconds-thus the larger the number the shorter the length of time.</a:t>
            </a:r>
          </a:p>
          <a:p>
            <a:r>
              <a:rPr lang="en-US" sz="7400" dirty="0" smtClean="0"/>
              <a:t>Any number followed by quotation mark means seconds-thus 4” equals 4 seconds.</a:t>
            </a:r>
          </a:p>
          <a:p>
            <a:endParaRPr lang="en-US" dirty="0"/>
          </a:p>
          <a:p>
            <a:endParaRPr lang="en-US" dirty="0"/>
          </a:p>
          <a:p>
            <a:endParaRPr lang="en-US" dirty="0"/>
          </a:p>
        </p:txBody>
      </p:sp>
    </p:spTree>
    <p:extLst>
      <p:ext uri="{BB962C8B-B14F-4D97-AF65-F5344CB8AC3E}">
        <p14:creationId xmlns:p14="http://schemas.microsoft.com/office/powerpoint/2010/main" val="34258145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a:t>
            </a:r>
            <a:r>
              <a:rPr lang="en-US" dirty="0" err="1" smtClean="0"/>
              <a:t>graphy</a:t>
            </a:r>
            <a:endParaRPr lang="en-US" dirty="0"/>
          </a:p>
        </p:txBody>
      </p:sp>
      <p:sp>
        <p:nvSpPr>
          <p:cNvPr id="4" name="Content Placeholder 3"/>
          <p:cNvSpPr>
            <a:spLocks noGrp="1"/>
          </p:cNvSpPr>
          <p:nvPr>
            <p:ph sz="half" idx="1"/>
          </p:nvPr>
        </p:nvSpPr>
        <p:spPr/>
        <p:txBody>
          <a:bodyPr>
            <a:normAutofit/>
          </a:bodyPr>
          <a:lstStyle/>
          <a:p>
            <a:r>
              <a:rPr lang="en-US" sz="4400" dirty="0" smtClean="0"/>
              <a:t>Photo=Light</a:t>
            </a:r>
          </a:p>
          <a:p>
            <a:r>
              <a:rPr lang="en-US" sz="4400" dirty="0" smtClean="0"/>
              <a:t>Graph=Record</a:t>
            </a:r>
            <a:endParaRPr lang="en-US" sz="4400" dirty="0"/>
          </a:p>
        </p:txBody>
      </p:sp>
      <p:pic>
        <p:nvPicPr>
          <p:cNvPr id="6" name="Content Placeholder 5" descr="fontwell-fireworks.jpg"/>
          <p:cNvPicPr>
            <a:picLocks noGrp="1" noChangeAspect="1"/>
          </p:cNvPicPr>
          <p:nvPr>
            <p:ph sz="half" idx="2"/>
          </p:nvPr>
        </p:nvPicPr>
        <p:blipFill>
          <a:blip r:embed="rId2">
            <a:extLst>
              <a:ext uri="{28A0092B-C50C-407E-A947-70E740481C1C}">
                <a14:useLocalDpi xmlns:a14="http://schemas.microsoft.com/office/drawing/2010/main" val="0"/>
              </a:ext>
            </a:extLst>
          </a:blip>
          <a:srcRect l="3118" r="3118"/>
          <a:stretch>
            <a:fillRect/>
          </a:stretch>
        </p:blipFill>
        <p:spPr/>
      </p:pic>
    </p:spTree>
    <p:extLst>
      <p:ext uri="{BB962C8B-B14F-4D97-AF65-F5344CB8AC3E}">
        <p14:creationId xmlns:p14="http://schemas.microsoft.com/office/powerpoint/2010/main" val="161493607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62526"/>
          </a:xfrm>
        </p:spPr>
        <p:txBody>
          <a:bodyPr>
            <a:normAutofit fontScale="90000"/>
          </a:bodyPr>
          <a:lstStyle/>
          <a:p>
            <a:r>
              <a:rPr lang="en-US" dirty="0" smtClean="0"/>
              <a:t>Shutter Speed Reference Chart</a:t>
            </a:r>
            <a:endParaRPr lang="en-US" dirty="0"/>
          </a:p>
        </p:txBody>
      </p:sp>
      <p:sp>
        <p:nvSpPr>
          <p:cNvPr id="3" name="Content Placeholder 2"/>
          <p:cNvSpPr>
            <a:spLocks noGrp="1"/>
          </p:cNvSpPr>
          <p:nvPr>
            <p:ph idx="1"/>
          </p:nvPr>
        </p:nvSpPr>
        <p:spPr>
          <a:xfrm>
            <a:off x="0" y="735264"/>
            <a:ext cx="9010316" cy="6002420"/>
          </a:xfrm>
        </p:spPr>
        <p:txBody>
          <a:bodyPr>
            <a:normAutofit fontScale="40000" lnSpcReduction="20000"/>
          </a:bodyPr>
          <a:lstStyle/>
          <a:p>
            <a:r>
              <a:rPr lang="en-US" b="1" dirty="0" smtClean="0"/>
              <a:t>Bulb</a:t>
            </a:r>
            <a:r>
              <a:rPr lang="en-US" dirty="0"/>
              <a:t> For use in very low light conditions like night photography. With this setting the photographer controls how long the shutter stays open. Any movement within the frame or by the camera will show up as motion blur. A tripod must be used.</a:t>
            </a:r>
          </a:p>
          <a:p>
            <a:r>
              <a:rPr lang="en-US" b="1" dirty="0"/>
              <a:t>1 second to 1/15</a:t>
            </a:r>
            <a:r>
              <a:rPr lang="en-US" dirty="0"/>
              <a:t> For use in low light conditions, night photography, fireworks, etc. A tripod must be  used to prevent motion blur.</a:t>
            </a:r>
          </a:p>
          <a:p>
            <a:r>
              <a:rPr lang="en-US" b="1" dirty="0"/>
              <a:t>1/30th</a:t>
            </a:r>
            <a:r>
              <a:rPr lang="en-US" dirty="0"/>
              <a:t> For use when implying motion by panning with a moving object as a photo is taken. The subject appears sharp while the background becomes motion blur. Also used in darker conditions and requires a tripod to prevent motion blur.</a:t>
            </a:r>
          </a:p>
          <a:p>
            <a:r>
              <a:rPr lang="en-US" b="1" dirty="0"/>
              <a:t>1/60th to 1/125th</a:t>
            </a:r>
            <a:r>
              <a:rPr lang="en-US" dirty="0"/>
              <a:t> Common shutter speeds for most existing light situations. These shutters speeds combined with small apertures (f/8 to f/166) result in large depth of field.</a:t>
            </a:r>
          </a:p>
          <a:p>
            <a:r>
              <a:rPr lang="en-US" b="1" dirty="0"/>
              <a:t>1/250th</a:t>
            </a:r>
            <a:r>
              <a:rPr lang="en-US" dirty="0"/>
              <a:t> Good for freezing human paced action like a person jogging.</a:t>
            </a:r>
          </a:p>
          <a:p>
            <a:r>
              <a:rPr lang="en-US" b="1" dirty="0"/>
              <a:t>1/500th</a:t>
            </a:r>
            <a:r>
              <a:rPr lang="en-US" dirty="0"/>
              <a:t> Good for freezing faster moving objects such as a car or runner.</a:t>
            </a:r>
          </a:p>
          <a:p>
            <a:r>
              <a:rPr lang="en-US" b="1" dirty="0"/>
              <a:t>1/1000th and faster</a:t>
            </a:r>
            <a:r>
              <a:rPr lang="en-US" dirty="0"/>
              <a:t> Good for freezing objects that move faster than the eyes can see, such as a bird’s wings in flight or baseball pitch.</a:t>
            </a:r>
          </a:p>
        </p:txBody>
      </p:sp>
    </p:spTree>
    <p:extLst>
      <p:ext uri="{BB962C8B-B14F-4D97-AF65-F5344CB8AC3E}">
        <p14:creationId xmlns:p14="http://schemas.microsoft.com/office/powerpoint/2010/main" val="7740667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Shutter Speed/Motion</a:t>
            </a:r>
            <a:endParaRPr lang="en-US" dirty="0"/>
          </a:p>
        </p:txBody>
      </p:sp>
      <p:pic>
        <p:nvPicPr>
          <p:cNvPr id="4" name="Content Placeholder 3" descr="camera-manual-mode-shutterspeed-motion-blur.jpg"/>
          <p:cNvPicPr>
            <a:picLocks noGrp="1" noChangeAspect="1"/>
          </p:cNvPicPr>
          <p:nvPr>
            <p:ph idx="1"/>
          </p:nvPr>
        </p:nvPicPr>
        <p:blipFill>
          <a:blip r:embed="rId2">
            <a:extLst>
              <a:ext uri="{28A0092B-C50C-407E-A947-70E740481C1C}">
                <a14:useLocalDpi xmlns:a14="http://schemas.microsoft.com/office/drawing/2010/main" val="0"/>
              </a:ext>
            </a:extLst>
          </a:blip>
          <a:srcRect t="1914" b="1914"/>
          <a:stretch>
            <a:fillRect/>
          </a:stretch>
        </p:blipFill>
        <p:spPr/>
      </p:pic>
    </p:spTree>
    <p:extLst>
      <p:ext uri="{BB962C8B-B14F-4D97-AF65-F5344CB8AC3E}">
        <p14:creationId xmlns:p14="http://schemas.microsoft.com/office/powerpoint/2010/main" val="133967239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Shutter Speed</a:t>
            </a:r>
            <a:endParaRPr lang="en-US" dirty="0"/>
          </a:p>
        </p:txBody>
      </p:sp>
      <p:pic>
        <p:nvPicPr>
          <p:cNvPr id="6" name="Content Placeholder 5" descr="fast-shutter-speed1.jpg"/>
          <p:cNvPicPr>
            <a:picLocks noGrp="1" noChangeAspect="1"/>
          </p:cNvPicPr>
          <p:nvPr>
            <p:ph idx="1"/>
          </p:nvPr>
        </p:nvPicPr>
        <p:blipFill>
          <a:blip r:embed="rId2">
            <a:extLst>
              <a:ext uri="{28A0092B-C50C-407E-A947-70E740481C1C}">
                <a14:useLocalDpi xmlns:a14="http://schemas.microsoft.com/office/drawing/2010/main" val="0"/>
              </a:ext>
            </a:extLst>
          </a:blip>
          <a:srcRect t="11515" b="11515"/>
          <a:stretch>
            <a:fillRect/>
          </a:stretch>
        </p:blipFill>
        <p:spPr/>
      </p:pic>
    </p:spTree>
    <p:extLst>
      <p:ext uri="{BB962C8B-B14F-4D97-AF65-F5344CB8AC3E}">
        <p14:creationId xmlns:p14="http://schemas.microsoft.com/office/powerpoint/2010/main" val="247920412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Shutter Speed</a:t>
            </a:r>
            <a:endParaRPr lang="en-US" dirty="0"/>
          </a:p>
        </p:txBody>
      </p:sp>
      <p:pic>
        <p:nvPicPr>
          <p:cNvPr id="4" name="Content Placeholder 3" descr="11-05-01-Buttermilk-Falls-Shutter-Speed-Tests-2s_1k.jpg"/>
          <p:cNvPicPr>
            <a:picLocks noGrp="1" noChangeAspect="1"/>
          </p:cNvPicPr>
          <p:nvPr>
            <p:ph idx="1"/>
          </p:nvPr>
        </p:nvPicPr>
        <p:blipFill>
          <a:blip r:embed="rId2">
            <a:extLst>
              <a:ext uri="{28A0092B-C50C-407E-A947-70E740481C1C}">
                <a14:useLocalDpi xmlns:a14="http://schemas.microsoft.com/office/drawing/2010/main" val="0"/>
              </a:ext>
            </a:extLst>
          </a:blip>
          <a:srcRect t="8587" b="8587"/>
          <a:stretch>
            <a:fillRect/>
          </a:stretch>
        </p:blipFill>
        <p:spPr/>
      </p:pic>
    </p:spTree>
    <p:extLst>
      <p:ext uri="{BB962C8B-B14F-4D97-AF65-F5344CB8AC3E}">
        <p14:creationId xmlns:p14="http://schemas.microsoft.com/office/powerpoint/2010/main" val="20623311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Really Slow!/Bulb (B)</a:t>
            </a:r>
            <a:endParaRPr lang="en-US" dirty="0"/>
          </a:p>
        </p:txBody>
      </p:sp>
      <p:pic>
        <p:nvPicPr>
          <p:cNvPr id="4" name="Content Placeholder 3" descr="Slow-Shutter-Speed.jpg"/>
          <p:cNvPicPr>
            <a:picLocks noGrp="1" noChangeAspect="1"/>
          </p:cNvPicPr>
          <p:nvPr>
            <p:ph idx="1"/>
          </p:nvPr>
        </p:nvPicPr>
        <p:blipFill>
          <a:blip r:embed="rId2">
            <a:extLst>
              <a:ext uri="{28A0092B-C50C-407E-A947-70E740481C1C}">
                <a14:useLocalDpi xmlns:a14="http://schemas.microsoft.com/office/drawing/2010/main" val="0"/>
              </a:ext>
            </a:extLst>
          </a:blip>
          <a:srcRect t="8712" b="8712"/>
          <a:stretch>
            <a:fillRect/>
          </a:stretch>
        </p:blipFill>
        <p:spPr/>
      </p:pic>
    </p:spTree>
    <p:extLst>
      <p:ext uri="{BB962C8B-B14F-4D97-AF65-F5344CB8AC3E}">
        <p14:creationId xmlns:p14="http://schemas.microsoft.com/office/powerpoint/2010/main" val="5536332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9158"/>
          </a:xfrm>
        </p:spPr>
        <p:txBody>
          <a:bodyPr>
            <a:normAutofit/>
          </a:bodyPr>
          <a:lstStyle/>
          <a:p>
            <a:r>
              <a:rPr lang="en-US" dirty="0" smtClean="0"/>
              <a:t>3. ISO</a:t>
            </a:r>
            <a:endParaRPr lang="en-US" dirty="0"/>
          </a:p>
        </p:txBody>
      </p:sp>
      <p:sp>
        <p:nvSpPr>
          <p:cNvPr id="3" name="Content Placeholder 2"/>
          <p:cNvSpPr>
            <a:spLocks noGrp="1"/>
          </p:cNvSpPr>
          <p:nvPr>
            <p:ph idx="1"/>
          </p:nvPr>
        </p:nvSpPr>
        <p:spPr>
          <a:xfrm>
            <a:off x="0" y="949158"/>
            <a:ext cx="9010316" cy="5815263"/>
          </a:xfrm>
        </p:spPr>
        <p:txBody>
          <a:bodyPr>
            <a:normAutofit fontScale="85000" lnSpcReduction="10000"/>
          </a:bodyPr>
          <a:lstStyle/>
          <a:p>
            <a:r>
              <a:rPr lang="en-US" dirty="0"/>
              <a:t>In photography, an ISO number is an indication of the sensitivity of the image sensor, where a higher number indicates higher sensitivity.</a:t>
            </a:r>
          </a:p>
          <a:p>
            <a:r>
              <a:rPr lang="en-US" dirty="0"/>
              <a:t>This is usually expressed as a range, e.g. ISO 100 - 1600.</a:t>
            </a:r>
          </a:p>
          <a:p>
            <a:r>
              <a:rPr lang="en-US" dirty="0"/>
              <a:t>A higher sensitivity allows us to take pictures in low light without using flash. However, this gain usually comes at a price: as we amplify the light signal, we also amplify the noise signal, and high ISO images are </a:t>
            </a:r>
            <a:r>
              <a:rPr lang="en-US" dirty="0" smtClean="0"/>
              <a:t>usually </a:t>
            </a:r>
            <a:r>
              <a:rPr lang="en-US" dirty="0"/>
              <a:t>more "noisy" than low ISO images.	</a:t>
            </a:r>
          </a:p>
          <a:p>
            <a:endParaRPr lang="en-US" dirty="0"/>
          </a:p>
        </p:txBody>
      </p:sp>
    </p:spTree>
    <p:extLst>
      <p:ext uri="{BB962C8B-B14F-4D97-AF65-F5344CB8AC3E}">
        <p14:creationId xmlns:p14="http://schemas.microsoft.com/office/powerpoint/2010/main" val="11762589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ISO/Settings</a:t>
            </a:r>
            <a:endParaRPr lang="en-US" dirty="0"/>
          </a:p>
        </p:txBody>
      </p:sp>
      <p:pic>
        <p:nvPicPr>
          <p:cNvPr id="4" name="Content Placeholder 3" descr="Canon-Rebel-T3i-ISO-Range.jpg"/>
          <p:cNvPicPr>
            <a:picLocks noGrp="1" noChangeAspect="1"/>
          </p:cNvPicPr>
          <p:nvPr>
            <p:ph idx="1"/>
          </p:nvPr>
        </p:nvPicPr>
        <p:blipFill>
          <a:blip r:embed="rId2">
            <a:extLst>
              <a:ext uri="{28A0092B-C50C-407E-A947-70E740481C1C}">
                <a14:useLocalDpi xmlns:a14="http://schemas.microsoft.com/office/drawing/2010/main" val="0"/>
              </a:ext>
            </a:extLst>
          </a:blip>
          <a:srcRect t="21113" b="21113"/>
          <a:stretch>
            <a:fillRect/>
          </a:stretch>
        </p:blipFill>
        <p:spPr/>
      </p:pic>
    </p:spTree>
    <p:extLst>
      <p:ext uri="{BB962C8B-B14F-4D97-AF65-F5344CB8AC3E}">
        <p14:creationId xmlns:p14="http://schemas.microsoft.com/office/powerpoint/2010/main" val="30995757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1474" y="30747"/>
            <a:ext cx="8229600" cy="665747"/>
          </a:xfrm>
        </p:spPr>
        <p:txBody>
          <a:bodyPr>
            <a:normAutofit fontScale="90000"/>
          </a:bodyPr>
          <a:lstStyle/>
          <a:p>
            <a:r>
              <a:rPr lang="en-US" dirty="0" smtClean="0"/>
              <a:t>ISO/Image Quality</a:t>
            </a:r>
            <a:endParaRPr lang="en-US" dirty="0"/>
          </a:p>
        </p:txBody>
      </p:sp>
      <p:pic>
        <p:nvPicPr>
          <p:cNvPr id="5" name="Picture 4" descr="effects-of-iso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89" y="815474"/>
            <a:ext cx="6844632" cy="5940278"/>
          </a:xfrm>
          <a:prstGeom prst="rect">
            <a:avLst/>
          </a:prstGeom>
        </p:spPr>
      </p:pic>
    </p:spTree>
    <p:extLst>
      <p:ext uri="{BB962C8B-B14F-4D97-AF65-F5344CB8AC3E}">
        <p14:creationId xmlns:p14="http://schemas.microsoft.com/office/powerpoint/2010/main" val="16055791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61474" y="30747"/>
            <a:ext cx="8229600" cy="665747"/>
          </a:xfrm>
        </p:spPr>
        <p:txBody>
          <a:bodyPr>
            <a:normAutofit fontScale="90000"/>
          </a:bodyPr>
          <a:lstStyle/>
          <a:p>
            <a:r>
              <a:rPr lang="en-US" dirty="0" smtClean="0"/>
              <a:t>ISO/Image Quality</a:t>
            </a:r>
            <a:endParaRPr lang="en-US" dirty="0"/>
          </a:p>
        </p:txBody>
      </p:sp>
      <p:pic>
        <p:nvPicPr>
          <p:cNvPr id="3" name="Picture 2" descr="iso-sca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526" y="839537"/>
            <a:ext cx="6577259" cy="5896853"/>
          </a:xfrm>
          <a:prstGeom prst="rect">
            <a:avLst/>
          </a:prstGeom>
        </p:spPr>
      </p:pic>
    </p:spTree>
    <p:extLst>
      <p:ext uri="{BB962C8B-B14F-4D97-AF65-F5344CB8AC3E}">
        <p14:creationId xmlns:p14="http://schemas.microsoft.com/office/powerpoint/2010/main" val="37089997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4632" y="136358"/>
            <a:ext cx="8229600" cy="1143000"/>
          </a:xfrm>
        </p:spPr>
        <p:txBody>
          <a:bodyPr/>
          <a:lstStyle/>
          <a:p>
            <a:r>
              <a:rPr lang="en-US" dirty="0" smtClean="0"/>
              <a:t>Putting it all Together</a:t>
            </a:r>
            <a:endParaRPr lang="en-US" dirty="0"/>
          </a:p>
        </p:txBody>
      </p:sp>
      <p:pic>
        <p:nvPicPr>
          <p:cNvPr id="4" name="Picture 3" descr="exposuretriang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648" y="1076826"/>
            <a:ext cx="7594600" cy="5359400"/>
          </a:xfrm>
          <a:prstGeom prst="rect">
            <a:avLst/>
          </a:prstGeom>
        </p:spPr>
      </p:pic>
    </p:spTree>
    <p:extLst>
      <p:ext uri="{BB962C8B-B14F-4D97-AF65-F5344CB8AC3E}">
        <p14:creationId xmlns:p14="http://schemas.microsoft.com/office/powerpoint/2010/main" val="27791693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Camera=Chamber</a:t>
            </a:r>
            <a:endParaRPr lang="en-US" dirty="0"/>
          </a:p>
        </p:txBody>
      </p:sp>
      <p:pic>
        <p:nvPicPr>
          <p:cNvPr id="7" name="Content Placeholder 6" descr="sony_a350_ovf.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pic>
        <p:nvPicPr>
          <p:cNvPr id="4" name="Content Placeholder 3" descr="camera-obscura-box.jpg"/>
          <p:cNvPicPr>
            <a:picLocks noGrp="1" noChangeAspect="1"/>
          </p:cNvPicPr>
          <p:nvPr>
            <p:ph sz="half" idx="1"/>
          </p:nvPr>
        </p:nvPicPr>
        <p:blipFill>
          <a:blip r:embed="rId3">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22001186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osure-cheat-she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683" y="350253"/>
            <a:ext cx="7780421" cy="6291446"/>
          </a:xfrm>
          <a:prstGeom prst="rect">
            <a:avLst/>
          </a:prstGeom>
        </p:spPr>
      </p:pic>
    </p:spTree>
    <p:extLst>
      <p:ext uri="{BB962C8B-B14F-4D97-AF65-F5344CB8AC3E}">
        <p14:creationId xmlns:p14="http://schemas.microsoft.com/office/powerpoint/2010/main" val="130975978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_ExposureParameter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303" y="105476"/>
            <a:ext cx="5462897" cy="6632212"/>
          </a:xfrm>
          <a:prstGeom prst="rect">
            <a:avLst/>
          </a:prstGeom>
        </p:spPr>
      </p:pic>
    </p:spTree>
    <p:extLst>
      <p:ext uri="{BB962C8B-B14F-4D97-AF65-F5344CB8AC3E}">
        <p14:creationId xmlns:p14="http://schemas.microsoft.com/office/powerpoint/2010/main" val="22035598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79"/>
            <a:ext cx="8229600" cy="1143000"/>
          </a:xfrm>
        </p:spPr>
        <p:txBody>
          <a:bodyPr>
            <a:normAutofit fontScale="90000"/>
          </a:bodyPr>
          <a:lstStyle/>
          <a:p>
            <a:r>
              <a:rPr lang="en-US" dirty="0" smtClean="0"/>
              <a:t>Always Two Parts: Body (chamber)+ Lens</a:t>
            </a:r>
            <a:endParaRPr lang="en-US" dirty="0"/>
          </a:p>
        </p:txBody>
      </p:sp>
      <p:pic>
        <p:nvPicPr>
          <p:cNvPr id="9" name="Content Placeholder 8" descr="ZSee-thruDR2.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5198" r="5198"/>
          <a:stretch>
            <a:fillRect/>
          </a:stretch>
        </p:blipFill>
        <p:spPr/>
      </p:pic>
      <p:pic>
        <p:nvPicPr>
          <p:cNvPr id="8" name="Content Placeholder 7" descr="4161202-old-wood-frame-photo-camera-with-lens.jpg"/>
          <p:cNvPicPr>
            <a:picLocks noGrp="1" noChangeAspect="1"/>
          </p:cNvPicPr>
          <p:nvPr>
            <p:ph sz="half" idx="1"/>
          </p:nvPr>
        </p:nvPicPr>
        <p:blipFill>
          <a:blip r:embed="rId3">
            <a:extLst>
              <a:ext uri="{28A0092B-C50C-407E-A947-70E740481C1C}">
                <a14:useLocalDpi xmlns:a14="http://schemas.microsoft.com/office/drawing/2010/main" val="0"/>
              </a:ext>
            </a:extLst>
          </a:blip>
          <a:srcRect l="20107" r="20107"/>
          <a:stretch>
            <a:fillRect/>
          </a:stretch>
        </p:blipFill>
        <p:spPr/>
      </p:pic>
    </p:spTree>
    <p:extLst>
      <p:ext uri="{BB962C8B-B14F-4D97-AF65-F5344CB8AC3E}">
        <p14:creationId xmlns:p14="http://schemas.microsoft.com/office/powerpoint/2010/main" val="40478137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Recording </a:t>
            </a:r>
            <a:r>
              <a:rPr lang="en-US" b="1" u="sng" dirty="0" smtClean="0"/>
              <a:t>Medium</a:t>
            </a:r>
            <a:r>
              <a:rPr lang="en-US" dirty="0" smtClean="0"/>
              <a:t> Has Changed</a:t>
            </a:r>
            <a:endParaRPr lang="en-US" dirty="0"/>
          </a:p>
        </p:txBody>
      </p:sp>
      <p:sp>
        <p:nvSpPr>
          <p:cNvPr id="3" name="Content Placeholder 2"/>
          <p:cNvSpPr>
            <a:spLocks noGrp="1"/>
          </p:cNvSpPr>
          <p:nvPr>
            <p:ph idx="1"/>
          </p:nvPr>
        </p:nvSpPr>
        <p:spPr/>
        <p:txBody>
          <a:bodyPr>
            <a:normAutofit/>
          </a:bodyPr>
          <a:lstStyle/>
          <a:p>
            <a:r>
              <a:rPr lang="en-US" sz="3600" dirty="0" smtClean="0"/>
              <a:t>16</a:t>
            </a:r>
            <a:r>
              <a:rPr lang="en-US" sz="3600" baseline="30000" dirty="0" smtClean="0"/>
              <a:t>th</a:t>
            </a:r>
            <a:r>
              <a:rPr lang="en-US" sz="3600" dirty="0" smtClean="0"/>
              <a:t> Century: portable camera </a:t>
            </a:r>
            <a:r>
              <a:rPr lang="en-US" sz="3600" dirty="0" err="1" smtClean="0"/>
              <a:t>obscura</a:t>
            </a:r>
            <a:r>
              <a:rPr lang="en-US" sz="3600" dirty="0" smtClean="0"/>
              <a:t>-artist traced projected image.</a:t>
            </a:r>
          </a:p>
          <a:p>
            <a:r>
              <a:rPr lang="en-US" sz="3600" dirty="0" smtClean="0"/>
              <a:t>19</a:t>
            </a:r>
            <a:r>
              <a:rPr lang="en-US" sz="3600" baseline="30000" dirty="0" smtClean="0"/>
              <a:t>th</a:t>
            </a:r>
            <a:r>
              <a:rPr lang="en-US" sz="3600" dirty="0" smtClean="0"/>
              <a:t> Century until 2000-various types of films &amp; chemicals.</a:t>
            </a:r>
          </a:p>
          <a:p>
            <a:r>
              <a:rPr lang="en-US" sz="3600" dirty="0" smtClean="0"/>
              <a:t>21</a:t>
            </a:r>
            <a:r>
              <a:rPr lang="en-US" sz="3600" baseline="30000" dirty="0" smtClean="0"/>
              <a:t>st</a:t>
            </a:r>
            <a:r>
              <a:rPr lang="en-US" sz="3600" dirty="0" smtClean="0"/>
              <a:t> Century: digital image sensors.</a:t>
            </a:r>
            <a:endParaRPr lang="en-US" sz="3600" dirty="0"/>
          </a:p>
        </p:txBody>
      </p:sp>
    </p:spTree>
    <p:extLst>
      <p:ext uri="{BB962C8B-B14F-4D97-AF65-F5344CB8AC3E}">
        <p14:creationId xmlns:p14="http://schemas.microsoft.com/office/powerpoint/2010/main" val="34598889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a:t>
            </a:r>
            <a:endParaRPr lang="en-US" dirty="0"/>
          </a:p>
        </p:txBody>
      </p:sp>
      <p:pic>
        <p:nvPicPr>
          <p:cNvPr id="4" name="Content Placeholder 3" descr="Camera_obscura_portable_late_18thC.jpg"/>
          <p:cNvPicPr>
            <a:picLocks noGrp="1" noChangeAspect="1"/>
          </p:cNvPicPr>
          <p:nvPr>
            <p:ph idx="1"/>
          </p:nvPr>
        </p:nvPicPr>
        <p:blipFill>
          <a:blip r:embed="rId2">
            <a:extLst>
              <a:ext uri="{28A0092B-C50C-407E-A947-70E740481C1C}">
                <a14:useLocalDpi xmlns:a14="http://schemas.microsoft.com/office/drawing/2010/main" val="0"/>
              </a:ext>
            </a:extLst>
          </a:blip>
          <a:srcRect t="18683" b="18683"/>
          <a:stretch>
            <a:fillRect/>
          </a:stretch>
        </p:blipFill>
        <p:spPr/>
      </p:pic>
    </p:spTree>
    <p:extLst>
      <p:ext uri="{BB962C8B-B14F-4D97-AF65-F5344CB8AC3E}">
        <p14:creationId xmlns:p14="http://schemas.microsoft.com/office/powerpoint/2010/main" val="4427430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Films</a:t>
            </a:r>
            <a:endParaRPr lang="en-US" dirty="0"/>
          </a:p>
        </p:txBody>
      </p:sp>
      <p:pic>
        <p:nvPicPr>
          <p:cNvPr id="4" name="Content Placeholder 3" descr="depositphotos_5387887-Analogue-camera.jpg"/>
          <p:cNvPicPr>
            <a:picLocks noGrp="1" noChangeAspect="1"/>
          </p:cNvPicPr>
          <p:nvPr>
            <p:ph idx="1"/>
          </p:nvPr>
        </p:nvPicPr>
        <p:blipFill>
          <a:blip r:embed="rId2">
            <a:extLst>
              <a:ext uri="{28A0092B-C50C-407E-A947-70E740481C1C}">
                <a14:useLocalDpi xmlns:a14="http://schemas.microsoft.com/office/drawing/2010/main" val="0"/>
              </a:ext>
            </a:extLst>
          </a:blip>
          <a:srcRect t="8713" b="8713"/>
          <a:stretch>
            <a:fillRect/>
          </a:stretch>
        </p:blipFill>
        <p:spPr/>
      </p:pic>
    </p:spTree>
    <p:extLst>
      <p:ext uri="{BB962C8B-B14F-4D97-AF65-F5344CB8AC3E}">
        <p14:creationId xmlns:p14="http://schemas.microsoft.com/office/powerpoint/2010/main" val="36418344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Sensors</a:t>
            </a:r>
            <a:endParaRPr lang="en-US" dirty="0"/>
          </a:p>
        </p:txBody>
      </p:sp>
      <p:pic>
        <p:nvPicPr>
          <p:cNvPr id="6" name="Content Placeholder 5" descr="camera-sensor-digital.jpg"/>
          <p:cNvPicPr>
            <a:picLocks noGrp="1" noChangeAspect="1"/>
          </p:cNvPicPr>
          <p:nvPr>
            <p:ph idx="1"/>
          </p:nvPr>
        </p:nvPicPr>
        <p:blipFill>
          <a:blip r:embed="rId2">
            <a:extLst>
              <a:ext uri="{28A0092B-C50C-407E-A947-70E740481C1C}">
                <a14:useLocalDpi xmlns:a14="http://schemas.microsoft.com/office/drawing/2010/main" val="0"/>
              </a:ext>
            </a:extLst>
          </a:blip>
          <a:srcRect t="9322" b="9322"/>
          <a:stretch>
            <a:fillRect/>
          </a:stretch>
        </p:blipFill>
        <p:spPr/>
      </p:pic>
    </p:spTree>
    <p:extLst>
      <p:ext uri="{BB962C8B-B14F-4D97-AF65-F5344CB8AC3E}">
        <p14:creationId xmlns:p14="http://schemas.microsoft.com/office/powerpoint/2010/main" val="5472155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42"/>
            <a:ext cx="8229600" cy="1143000"/>
          </a:xfrm>
        </p:spPr>
        <p:txBody>
          <a:bodyPr/>
          <a:lstStyle/>
          <a:p>
            <a:r>
              <a:rPr lang="en-US" dirty="0" smtClean="0"/>
              <a:t>Exposure</a:t>
            </a:r>
            <a:endParaRPr lang="en-US" dirty="0"/>
          </a:p>
        </p:txBody>
      </p:sp>
      <p:sp>
        <p:nvSpPr>
          <p:cNvPr id="3" name="Content Placeholder 2"/>
          <p:cNvSpPr>
            <a:spLocks noGrp="1"/>
          </p:cNvSpPr>
          <p:nvPr>
            <p:ph idx="1"/>
          </p:nvPr>
        </p:nvSpPr>
        <p:spPr>
          <a:xfrm>
            <a:off x="457200" y="1159042"/>
            <a:ext cx="8229600" cy="4967121"/>
          </a:xfrm>
        </p:spPr>
        <p:txBody>
          <a:bodyPr>
            <a:noAutofit/>
          </a:bodyPr>
          <a:lstStyle/>
          <a:p>
            <a:r>
              <a:rPr lang="en-US" sz="4000" dirty="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2"/>
              </a:rPr>
              <a:t>E</a:t>
            </a:r>
            <a:r>
              <a:rPr lang="en-US" sz="4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2"/>
              </a:rPr>
              <a:t>xposure is the amount of </a:t>
            </a:r>
            <a:r>
              <a:rPr lang="en-US" sz="4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3"/>
              </a:rPr>
              <a:t>light allowed to fall on a photographic medium (</a:t>
            </a:r>
            <a:r>
              <a:rPr lang="en-US" sz="4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4"/>
              </a:rPr>
              <a:t>film or </a:t>
            </a:r>
            <a:r>
              <a:rPr lang="en-US" sz="4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5"/>
              </a:rPr>
              <a:t>image sensor) during the process of taking a </a:t>
            </a:r>
            <a:r>
              <a:rPr lang="en-US" sz="4000"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a:cs typeface="Arial"/>
                <a:hlinkClick r:id="rId6"/>
              </a:rPr>
              <a:t>photograph.</a:t>
            </a:r>
          </a:p>
        </p:txBody>
      </p:sp>
    </p:spTree>
    <p:extLst>
      <p:ext uri="{BB962C8B-B14F-4D97-AF65-F5344CB8AC3E}">
        <p14:creationId xmlns:p14="http://schemas.microsoft.com/office/powerpoint/2010/main" val="35215466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1472</TotalTime>
  <Words>523</Words>
  <Application>Microsoft Macintosh PowerPoint</Application>
  <PresentationFormat>On-screen Show (4:3)</PresentationFormat>
  <Paragraphs>60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Twilight</vt:lpstr>
      <vt:lpstr>Mr. Zeko: Digital Photo A</vt:lpstr>
      <vt:lpstr>Photo-graphy</vt:lpstr>
      <vt:lpstr>Camera=Chamber</vt:lpstr>
      <vt:lpstr>Always Two Parts: Body (chamber)+ Lens</vt:lpstr>
      <vt:lpstr>Recording Medium Has Changed</vt:lpstr>
      <vt:lpstr>Artist</vt:lpstr>
      <vt:lpstr>Films</vt:lpstr>
      <vt:lpstr>Image Sensors</vt:lpstr>
      <vt:lpstr>Exposure</vt:lpstr>
      <vt:lpstr>Exposure Triangle:  3 controls effect exposure:</vt:lpstr>
      <vt:lpstr>Aperture</vt:lpstr>
      <vt:lpstr>Aperture/f-stop table</vt:lpstr>
      <vt:lpstr>Aperture/Depth of Field</vt:lpstr>
      <vt:lpstr>Aperture/Depth of Field-2</vt:lpstr>
      <vt:lpstr>Shallow Depth of Field</vt:lpstr>
      <vt:lpstr>Shallow Depth of Field</vt:lpstr>
      <vt:lpstr>Deep Depth of Field</vt:lpstr>
      <vt:lpstr>Deep Depth of Field</vt:lpstr>
      <vt:lpstr>Shutter Speed</vt:lpstr>
      <vt:lpstr>Shutter Speed Reference Chart</vt:lpstr>
      <vt:lpstr>Shutter Speed/Motion</vt:lpstr>
      <vt:lpstr>Fast Shutter Speed</vt:lpstr>
      <vt:lpstr>Slow Shutter Speed</vt:lpstr>
      <vt:lpstr>Really Slow!/Bulb (B)</vt:lpstr>
      <vt:lpstr>3. ISO</vt:lpstr>
      <vt:lpstr>ISO/Settings</vt:lpstr>
      <vt:lpstr>ISO/Image Quality</vt:lpstr>
      <vt:lpstr>ISO/Image Quality</vt:lpstr>
      <vt:lpstr>Putting it all Together</vt:lpstr>
      <vt:lpstr>PowerPoint Presentation</vt:lpstr>
      <vt:lpstr>PowerPoint Presentation</vt:lpstr>
    </vt:vector>
  </TitlesOfParts>
  <Company>El Rancho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Zeko: Digital Photo A</dc:title>
  <dc:creator>Paul Zeko</dc:creator>
  <cp:lastModifiedBy>Paul Zeko</cp:lastModifiedBy>
  <cp:revision>18</cp:revision>
  <cp:lastPrinted>2012-10-05T22:39:02Z</cp:lastPrinted>
  <dcterms:created xsi:type="dcterms:W3CDTF">2012-10-02T21:36:57Z</dcterms:created>
  <dcterms:modified xsi:type="dcterms:W3CDTF">2014-02-03T16:10:29Z</dcterms:modified>
</cp:coreProperties>
</file>